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4.xml" ContentType="application/vnd.openxmlformats-officedocument.presentationml.notesSlide+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8" r:id="rId3"/>
    <p:sldId id="265" r:id="rId4"/>
    <p:sldId id="268" r:id="rId5"/>
    <p:sldId id="266" r:id="rId6"/>
    <p:sldId id="281" r:id="rId7"/>
    <p:sldId id="280" r:id="rId8"/>
    <p:sldId id="282" r:id="rId9"/>
    <p:sldId id="283" r:id="rId10"/>
    <p:sldId id="269" r:id="rId11"/>
    <p:sldId id="275" r:id="rId12"/>
    <p:sldId id="284" r:id="rId13"/>
    <p:sldId id="286" r:id="rId14"/>
    <p:sldId id="290" r:id="rId15"/>
    <p:sldId id="285" r:id="rId16"/>
    <p:sldId id="287" r:id="rId17"/>
    <p:sldId id="288" r:id="rId18"/>
    <p:sldId id="289" r:id="rId19"/>
    <p:sldId id="279" r:id="rId20"/>
    <p:sldId id="261"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book 15 G3" initials="Z1G" lastIdx="11" clrIdx="0">
    <p:extLst>
      <p:ext uri="{19B8F6BF-5375-455C-9EA6-DF929625EA0E}">
        <p15:presenceInfo xmlns:p15="http://schemas.microsoft.com/office/powerpoint/2012/main" userId="f21d2cc7c7e0cd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a:srgbClr val="E59C0A"/>
    <a:srgbClr val="E89E0A"/>
    <a:srgbClr val="EFA20A"/>
    <a:srgbClr val="E69D0A"/>
    <a:srgbClr val="ED7D31"/>
    <a:srgbClr val="E8AA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0" autoAdjust="0"/>
    <p:restoredTop sz="97020" autoAdjust="0"/>
  </p:normalViewPr>
  <p:slideViewPr>
    <p:cSldViewPr snapToGrid="0">
      <p:cViewPr>
        <p:scale>
          <a:sx n="100" d="100"/>
          <a:sy n="100" d="100"/>
        </p:scale>
        <p:origin x="58" y="-17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12T23:25:32.495" idx="1">
    <p:pos x="10" y="10"/>
    <p:text>Em xin chào thầy cô và các bạn. Hôm nay em xin thuyết trình về Project 1 của nhóm em, với đề tài là "Hệ thống giám sát nông nghiệp sử dụng tuabin nước".</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8-12T23:26:38.469" idx="2">
    <p:pos x="10" y="10"/>
    <p:text/>
    <p:extLst>
      <p:ext uri="{C676402C-5697-4E1C-873F-D02D1690AC5C}">
        <p15:threadingInfo xmlns:p15="http://schemas.microsoft.com/office/powerpoint/2012/main" timeZoneBias="-420"/>
      </p:ext>
    </p:extLst>
  </p:cm>
  <p:cm authorId="1" dt="2022-08-12T23:54:24.944" idx="10">
    <p:pos x="10" y="106"/>
    <p:text>Nội dung của bài thuyết trình ngày hôm nay sẽ được chia thành 6 phần.</p:text>
    <p:extLst>
      <p:ext uri="{C676402C-5697-4E1C-873F-D02D1690AC5C}">
        <p15:threadingInfo xmlns:p15="http://schemas.microsoft.com/office/powerpoint/2012/main" timeZoneBias="-42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8-12T23:29:07.191" idx="3">
    <p:pos x="10" y="10"/>
    <p:text>Nước ta là một nước có nền nông nghiệp phát triển. Việc áp dụng và nâng cao khoa học kỹ thuật sẽ giúp chúng ta vừa tiết kiệm nhân lực, vừa tăng năng suất, sản lượng và độ chính xác trong việc giám sát và điều khiển môi trường cho hệ sinh thái nông nghiệp. Hơn nữa, năng lượng tái tạo đang được xem là một giải pháp và xu hướng cho ngành năng lượng hiện nay. Thực tế, phần lớn cây trồng ở nước ta đều ưa nước, và lượng nước cung cấp để tưới tiêu cho cây trồng hầu như chỉ sử dụng một lần. Đặc biệt các yếu tố môi trường xung quanh cây trồng như nhiệt độ, độ ẩm là rất quan trọng và ko thể thiếu.</p:text>
    <p:extLst>
      <p:ext uri="{C676402C-5697-4E1C-873F-D02D1690AC5C}">
        <p15:threadingInfo xmlns:p15="http://schemas.microsoft.com/office/powerpoint/2012/main" timeZoneBias="-420"/>
      </p:ext>
    </p:extLst>
  </p:cm>
  <p:cm authorId="1" dt="2022-08-12T23:34:36.890" idx="4">
    <p:pos x="10" y="106"/>
    <p:text>Trên cơ sở thực tế đó, nhóm em đã thực hiện đề tài này. Sử dụng năng lượng ....</p:text>
    <p:extLst>
      <p:ext uri="{C676402C-5697-4E1C-873F-D02D1690AC5C}">
        <p15:threadingInfo xmlns:p15="http://schemas.microsoft.com/office/powerpoint/2012/main" timeZoneBias="-42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8-12T23:36:59.581" idx="5">
    <p:pos x="10" y="10"/>
    <p:text>Sơ đồ khối của hệ thống gồm 5 phần.</p:text>
    <p:extLst>
      <p:ext uri="{C676402C-5697-4E1C-873F-D02D1690AC5C}">
        <p15:threadingInfo xmlns:p15="http://schemas.microsoft.com/office/powerpoint/2012/main" timeZoneBias="-420"/>
      </p:ext>
    </p:extLst>
  </p:cm>
  <p:cm authorId="1" dt="2022-08-12T23:38:02.464" idx="6">
    <p:pos x="10" y="106"/>
    <p:text>Khối thứ nhất, quan trọng nhất đó chính là khối nguồn, có vai trò cung cấp năng lượng cho toàn bộ hệ thống hoạt động.
Khối nguồn ở đây gồm 1 tuabin nước và một mạch Buck DC/DC Converter. Tuabin nước sẽ chuyển đổi năng lượng nước đang chảy thành điện năng, và điện áp đầu ra của tuabin luôn ổn định ở mức 12V một chiều khi tốc độ dòng nước chảy ổn định. Vấn đề ở đây là hệ thống của mình cần nguồn điện áp 5V ổn định, vì vậy phải cần thêm 1 mạch Buck DC/DC Converter và nhóm em sử dụng IC LM2596 cho mạch này.</p:text>
    <p:extLst>
      <p:ext uri="{C676402C-5697-4E1C-873F-D02D1690AC5C}">
        <p15:threadingInfo xmlns:p15="http://schemas.microsoft.com/office/powerpoint/2012/main" timeZoneBias="-420">
          <p15:parentCm authorId="1" idx="5"/>
        </p15:threadingInfo>
      </p:ext>
    </p:extLst>
  </p:cm>
  <p:cm authorId="1" dt="2022-08-12T23:40:44.559" idx="7">
    <p:pos x="10" y="202"/>
    <p:text>IC LM2596 là một IC ổn áp dạng xung DC – DC. Điện áp đầu vào trong dải từ 4,5V – 40V. Điện áp đầu ra điều chỉnh được trong khoảng từ 1,5V – 37V, dòng điện đầu ra tối đa đạt 3A với hiệu suất cao nhờ cơ chế băm xung ở tần số lên tới 150KHz. Trong quá trình hoạt động LM2596 luôn được đặt trong chế độ bảo vệ quá nhiệt và quá dòng.</p:text>
    <p:extLst>
      <p:ext uri="{C676402C-5697-4E1C-873F-D02D1690AC5C}">
        <p15:threadingInfo xmlns:p15="http://schemas.microsoft.com/office/powerpoint/2012/main" timeZoneBias="-420">
          <p15:parentCm authorId="1" idx="5"/>
        </p15:threadingInfo>
      </p:ext>
    </p:extLst>
  </p:cm>
  <p:cm authorId="1" dt="2022-08-12T23:41:20.754" idx="8">
    <p:pos x="10" y="298"/>
    <p:text>Tham khảo datasheet, chúng em đã thiết kế thành công khối nguồn với hiệu suất đạt 80%</p:text>
    <p:extLst>
      <p:ext uri="{C676402C-5697-4E1C-873F-D02D1690AC5C}">
        <p15:threadingInfo xmlns:p15="http://schemas.microsoft.com/office/powerpoint/2012/main" timeZoneBias="-420">
          <p15:parentCm authorId="1" idx="5"/>
        </p15:threadingInfo>
      </p:ext>
    </p:extLst>
  </p:cm>
  <p:cm authorId="1" dt="2022-08-12T23:48:29.901" idx="9">
    <p:pos x="10" y="394"/>
    <p:text>Khối truyền thông là khối có vai trò quan trọng nhất trong việc truyền tải dữ liệu từ vi điều khiển đến máy tính cá nhân. Phần truyền thông bao gồm mạch chuyển đổi giao tiếp USB to UART TTL và ngược lại sử dụng IC CH340G</p:text>
    <p:extLst>
      <p:ext uri="{C676402C-5697-4E1C-873F-D02D1690AC5C}">
        <p15:threadingInfo xmlns:p15="http://schemas.microsoft.com/office/powerpoint/2012/main" timeZoneBias="-420">
          <p15:parentCm authorId="1" idx="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2-12T01:07:40.471" idx="11">
    <p:pos x="7680" y="1256"/>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010B4-0EEB-48DF-922A-A40A79219C2A}" type="datetimeFigureOut">
              <a:rPr lang="en-US" smtClean="0"/>
              <a:t>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0365E-034D-438A-BB7A-2A8DFDFEDDFC}" type="slidenum">
              <a:rPr lang="en-US" smtClean="0"/>
              <a:t>‹#›</a:t>
            </a:fld>
            <a:endParaRPr lang="en-US"/>
          </a:p>
        </p:txBody>
      </p:sp>
    </p:spTree>
    <p:extLst>
      <p:ext uri="{BB962C8B-B14F-4D97-AF65-F5344CB8AC3E}">
        <p14:creationId xmlns:p14="http://schemas.microsoft.com/office/powerpoint/2010/main" val="243597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Em xin chào thầy cô và các bạn. Hôm nay em xin thuyết trình về Project 1 của nhóm em, với đề tài là "Hệ thống giám sát nông nghiệp sử dụng tuabin nước".</a:t>
            </a:r>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2</a:t>
            </a:fld>
            <a:endParaRPr lang="en-US"/>
          </a:p>
        </p:txBody>
      </p:sp>
    </p:spTree>
    <p:extLst>
      <p:ext uri="{BB962C8B-B14F-4D97-AF65-F5344CB8AC3E}">
        <p14:creationId xmlns:p14="http://schemas.microsoft.com/office/powerpoint/2010/main" val="12557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Nội dung của bài thuyết trình ngày hôm nay sẽ được chia thành 6 phần.</a:t>
            </a:r>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3</a:t>
            </a:fld>
            <a:endParaRPr lang="en-US"/>
          </a:p>
        </p:txBody>
      </p:sp>
    </p:spTree>
    <p:extLst>
      <p:ext uri="{BB962C8B-B14F-4D97-AF65-F5344CB8AC3E}">
        <p14:creationId xmlns:p14="http://schemas.microsoft.com/office/powerpoint/2010/main" val="235906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Nước ta là một nước có nền nông nghiệp phát triển. Việc áp dụng và nâng cao khoa học kỹ thuật sẽ giúp chúng ta vừa tiết kiệm nhân lực, vừa tăng năng suất, sản lượng và độ chính xác trong việc giám sát và điều khiển môi trường cho hệ sinh thái nông nghiệp. Hơn nữa, năng lượng tái tạo đang được xem là một giải pháp và xu hướng cho ngành năng lượng hiện nay. Thực tế, phần lớn cây trồng ở nước ta đều ưa nước, và lượng nước cung cấp để tưới tiêu cho cây trồng hầu như chỉ sử dụng một lần. Đặc biệt các yếu tố môi trường xung quanh cây trồng như nhiệt độ, độ ẩm là rất quan trọng và ko thể thiếu.</a:t>
            </a:r>
            <a:endParaRPr lang="en-US" dirty="0"/>
          </a:p>
          <a:p>
            <a:r>
              <a:rPr lang="vi-VN" dirty="0"/>
              <a:t>Trên cơ sở thực tế đó, nhóm em đã thực hiện đề tài này. Sử dụng năng lượng ....</a:t>
            </a:r>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4</a:t>
            </a:fld>
            <a:endParaRPr lang="en-US"/>
          </a:p>
        </p:txBody>
      </p:sp>
    </p:spTree>
    <p:extLst>
      <p:ext uri="{BB962C8B-B14F-4D97-AF65-F5344CB8AC3E}">
        <p14:creationId xmlns:p14="http://schemas.microsoft.com/office/powerpoint/2010/main" val="262488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10</a:t>
            </a:fld>
            <a:endParaRPr lang="en-US"/>
          </a:p>
        </p:txBody>
      </p:sp>
    </p:spTree>
    <p:extLst>
      <p:ext uri="{BB962C8B-B14F-4D97-AF65-F5344CB8AC3E}">
        <p14:creationId xmlns:p14="http://schemas.microsoft.com/office/powerpoint/2010/main" val="3782981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34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B53CA7-F2B8-430F-BA3F-DD6ECDACC140}"/>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05212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43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1E8CDB4-EE46-494A-926E-C33D27F26FD0}"/>
              </a:ext>
            </a:extLst>
          </p:cNvPr>
          <p:cNvSpPr>
            <a:spLocks noGrp="1"/>
          </p:cNvSpPr>
          <p:nvPr>
            <p:ph sz="quarter" idx="10"/>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665766C2-FC6B-401B-935E-0F6EEEEA02C5}"/>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Tree>
    <p:extLst>
      <p:ext uri="{BB962C8B-B14F-4D97-AF65-F5344CB8AC3E}">
        <p14:creationId xmlns:p14="http://schemas.microsoft.com/office/powerpoint/2010/main" val="77798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hart Placeholder 9">
            <a:extLst>
              <a:ext uri="{FF2B5EF4-FFF2-40B4-BE49-F238E27FC236}">
                <a16:creationId xmlns:a16="http://schemas.microsoft.com/office/drawing/2014/main" id="{37D67C3F-3B45-423B-AE56-981FAE24357E}"/>
              </a:ext>
            </a:extLst>
          </p:cNvPr>
          <p:cNvSpPr>
            <a:spLocks noGrp="1"/>
          </p:cNvSpPr>
          <p:nvPr>
            <p:ph type="chart" sz="quarter" idx="10"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Picture Placeholder 11">
            <a:extLst>
              <a:ext uri="{FF2B5EF4-FFF2-40B4-BE49-F238E27FC236}">
                <a16:creationId xmlns:a16="http://schemas.microsoft.com/office/drawing/2014/main" id="{7C2541F3-C701-41AD-ABF1-3F6709F6B072}"/>
              </a:ext>
            </a:extLst>
          </p:cNvPr>
          <p:cNvSpPr>
            <a:spLocks noGrp="1"/>
          </p:cNvSpPr>
          <p:nvPr>
            <p:ph type="pic" sz="quarter" idx="11"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13" name="Title 8">
            <a:extLst>
              <a:ext uri="{FF2B5EF4-FFF2-40B4-BE49-F238E27FC236}">
                <a16:creationId xmlns:a16="http://schemas.microsoft.com/office/drawing/2014/main" id="{2A97BE88-C056-4EAA-B602-A66B6354F72C}"/>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Tree>
    <p:extLst>
      <p:ext uri="{BB962C8B-B14F-4D97-AF65-F5344CB8AC3E}">
        <p14:creationId xmlns:p14="http://schemas.microsoft.com/office/powerpoint/2010/main" val="368061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523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A5F31DF-E244-4E38-B912-D95C246A0880}"/>
              </a:ext>
            </a:extLst>
          </p:cNvPr>
          <p:cNvSpPr>
            <a:spLocks noGrp="1"/>
          </p:cNvSpPr>
          <p:nvPr>
            <p:ph sz="quarter" idx="10"/>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8">
            <a:extLst>
              <a:ext uri="{FF2B5EF4-FFF2-40B4-BE49-F238E27FC236}">
                <a16:creationId xmlns:a16="http://schemas.microsoft.com/office/drawing/2014/main" id="{53A671D5-84E2-49B1-8025-85EEC7745032}"/>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Tree>
    <p:extLst>
      <p:ext uri="{BB962C8B-B14F-4D97-AF65-F5344CB8AC3E}">
        <p14:creationId xmlns:p14="http://schemas.microsoft.com/office/powerpoint/2010/main" val="208371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556E3D7-F78C-4341-912E-91A96BC7B8F6}"/>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
        <p:nvSpPr>
          <p:cNvPr id="15" name="Chart Placeholder 14">
            <a:extLst>
              <a:ext uri="{FF2B5EF4-FFF2-40B4-BE49-F238E27FC236}">
                <a16:creationId xmlns:a16="http://schemas.microsoft.com/office/drawing/2014/main" id="{D4750270-D910-4785-A48C-D75AD66D6F6F}"/>
              </a:ext>
            </a:extLst>
          </p:cNvPr>
          <p:cNvSpPr>
            <a:spLocks noGrp="1"/>
          </p:cNvSpPr>
          <p:nvPr>
            <p:ph type="chart" sz="quarter" idx="10"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7" name="Table Placeholder 16">
            <a:extLst>
              <a:ext uri="{FF2B5EF4-FFF2-40B4-BE49-F238E27FC236}">
                <a16:creationId xmlns:a16="http://schemas.microsoft.com/office/drawing/2014/main" id="{2A314ABA-75DD-4DC8-8B93-5C6D12CC78E8}"/>
              </a:ext>
            </a:extLst>
          </p:cNvPr>
          <p:cNvSpPr>
            <a:spLocks noGrp="1"/>
          </p:cNvSpPr>
          <p:nvPr>
            <p:ph type="tbl" sz="quarter" idx="11"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24077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1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11496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1" r:id="rId4"/>
    <p:sldLayoutId id="2147483655" r:id="rId5"/>
    <p:sldLayoutId id="2147483656" r:id="rId6"/>
    <p:sldLayoutId id="2147483660" r:id="rId7"/>
    <p:sldLayoutId id="2147483657"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comments" Target="../comments/comment5.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3.xml"/><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79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vi-VN" u="sng" dirty="0">
                <a:latin typeface="Times New Roman" panose="02020603050405020304" pitchFamily="18" charset="0"/>
                <a:cs typeface="Times New Roman" panose="02020603050405020304" pitchFamily="18" charset="0"/>
              </a:rPr>
              <a:t>Lập trình phần mềm</a:t>
            </a:r>
            <a:endParaRPr lang="en-US" u="sng" dirty="0">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6B31D4F8-D72E-B450-BD74-321067813F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6116" y="1663449"/>
            <a:ext cx="5943600" cy="4650740"/>
          </a:xfrm>
          <a:prstGeom prst="rect">
            <a:avLst/>
          </a:prstGeom>
          <a:noFill/>
          <a:ln>
            <a:noFill/>
          </a:ln>
        </p:spPr>
      </p:pic>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72292" y="1054267"/>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400" b="1" i="1" dirty="0">
                <a:latin typeface="Times New Roman" panose="02020603050405020304" pitchFamily="18" charset="0"/>
                <a:cs typeface="Times New Roman" panose="02020603050405020304" pitchFamily="18" charset="0"/>
              </a:rPr>
              <a:t>Luồng truyền thông dữ liệu trong hệ thống</a:t>
            </a:r>
            <a:endParaRPr lang="en-US" sz="2400" b="1" i="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6A6F5CF-92E8-6E10-8E6D-92BDC37281E6}"/>
              </a:ext>
            </a:extLst>
          </p:cNvPr>
          <p:cNvPicPr>
            <a:picLocks noChangeAspect="1"/>
          </p:cNvPicPr>
          <p:nvPr/>
        </p:nvPicPr>
        <p:blipFill>
          <a:blip r:embed="rId4"/>
          <a:stretch>
            <a:fillRect/>
          </a:stretch>
        </p:blipFill>
        <p:spPr>
          <a:xfrm>
            <a:off x="7503782" y="1663449"/>
            <a:ext cx="4315926" cy="1510574"/>
          </a:xfrm>
          <a:prstGeom prst="rect">
            <a:avLst/>
          </a:prstGeom>
        </p:spPr>
      </p:pic>
    </p:spTree>
    <p:extLst>
      <p:ext uri="{BB962C8B-B14F-4D97-AF65-F5344CB8AC3E}">
        <p14:creationId xmlns:p14="http://schemas.microsoft.com/office/powerpoint/2010/main" val="3600964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1</a:t>
            </a:r>
            <a:r>
              <a:rPr lang="en-US" sz="2000" b="1" i="1" dirty="0">
                <a:solidFill>
                  <a:schemeClr val="bg1"/>
                </a:solidFill>
                <a:latin typeface="Times New Roman" panose="02020603050405020304" pitchFamily="18" charset="0"/>
                <a:cs typeface="Times New Roman" panose="02020603050405020304" pitchFamily="18" charset="0"/>
              </a:rPr>
              <a:t>. </a:t>
            </a:r>
            <a:r>
              <a:rPr lang="vi-VN" sz="2000" b="1" i="1" dirty="0">
                <a:solidFill>
                  <a:schemeClr val="bg1"/>
                </a:solidFill>
                <a:latin typeface="Times New Roman" panose="02020603050405020304" pitchFamily="18" charset="0"/>
                <a:cs typeface="Times New Roman" panose="02020603050405020304" pitchFamily="18" charset="0"/>
              </a:rPr>
              <a:t>Quá trình lắp đặt hệ thống</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070617" y="5016731"/>
            <a:ext cx="3359144" cy="500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ea typeface="Calibri" panose="020F0502020204030204" pitchFamily="34" charset="0"/>
              </a:rPr>
              <a:t>Quá trình các thành viên lắp đặt mô hình hệ thống</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7226337" y="5778532"/>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err="1">
                <a:solidFill>
                  <a:srgbClr val="000000"/>
                </a:solidFill>
                <a:effectLst/>
                <a:latin typeface="Times New Roman" panose="02020603050405020304" pitchFamily="18" charset="0"/>
                <a:ea typeface="Calibri" panose="020F0502020204030204" pitchFamily="34" charset="0"/>
              </a:rPr>
              <a:t>Giá</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trị</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dòng</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điện</a:t>
            </a:r>
            <a:r>
              <a:rPr lang="en-US" sz="1500" i="1" dirty="0">
                <a:solidFill>
                  <a:srgbClr val="000000"/>
                </a:solidFill>
                <a:effectLst/>
                <a:latin typeface="Times New Roman" panose="02020603050405020304" pitchFamily="18" charset="0"/>
                <a:ea typeface="Calibri" panose="020F0502020204030204" pitchFamily="34" charset="0"/>
              </a:rPr>
              <a:t> qua </a:t>
            </a:r>
            <a:r>
              <a:rPr lang="en-US" sz="1500" i="1" dirty="0" err="1">
                <a:solidFill>
                  <a:srgbClr val="000000"/>
                </a:solidFill>
                <a:effectLst/>
                <a:latin typeface="Times New Roman" panose="02020603050405020304" pitchFamily="18" charset="0"/>
                <a:ea typeface="Calibri" panose="020F0502020204030204" pitchFamily="34" charset="0"/>
              </a:rPr>
              <a:t>tải</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thuần</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trở</a:t>
            </a:r>
            <a:endParaRPr lang="en-US" sz="1500" i="1" dirty="0"/>
          </a:p>
        </p:txBody>
      </p:sp>
      <p:pic>
        <p:nvPicPr>
          <p:cNvPr id="5" name="Picture 4" descr="Diagram&#10;&#10;Description automatically generated">
            <a:extLst>
              <a:ext uri="{FF2B5EF4-FFF2-40B4-BE49-F238E27FC236}">
                <a16:creationId xmlns:a16="http://schemas.microsoft.com/office/drawing/2014/main" id="{97CC276E-193B-CD1F-87EE-262E6D3F19AA}"/>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7190" t="11461" r="12173" b="10468"/>
          <a:stretch/>
        </p:blipFill>
        <p:spPr>
          <a:xfrm>
            <a:off x="7255865" y="1463063"/>
            <a:ext cx="2651534" cy="1756056"/>
          </a:xfrm>
          <a:prstGeom prst="rect">
            <a:avLst/>
          </a:prstGeom>
        </p:spPr>
      </p:pic>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255865" y="3228499"/>
            <a:ext cx="2965129"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err="1">
                <a:solidFill>
                  <a:srgbClr val="000000"/>
                </a:solidFill>
                <a:latin typeface="Times New Roman" panose="02020603050405020304" pitchFamily="18" charset="0"/>
                <a:ea typeface="Calibri" panose="020F0502020204030204" pitchFamily="34" charset="0"/>
              </a:rPr>
              <a:t>Giá</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trị</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điện</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áp</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đầu</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ra</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của</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tuabin</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27" name="Picture 26" descr="A picture containing text, device, gauge&#10;&#10;Description automatically generated">
            <a:extLst>
              <a:ext uri="{FF2B5EF4-FFF2-40B4-BE49-F238E27FC236}">
                <a16:creationId xmlns:a16="http://schemas.microsoft.com/office/drawing/2014/main" id="{0E86EAC9-29C0-BB73-C9B8-64F8A2D54BB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6925" t="4542" r="31539"/>
          <a:stretch/>
        </p:blipFill>
        <p:spPr>
          <a:xfrm>
            <a:off x="7498277" y="3767176"/>
            <a:ext cx="2165841" cy="2026337"/>
          </a:xfrm>
          <a:prstGeom prst="rect">
            <a:avLst/>
          </a:prstGeom>
        </p:spPr>
      </p:pic>
      <p:pic>
        <p:nvPicPr>
          <p:cNvPr id="13" name="Picture 12">
            <a:extLst>
              <a:ext uri="{FF2B5EF4-FFF2-40B4-BE49-F238E27FC236}">
                <a16:creationId xmlns:a16="http://schemas.microsoft.com/office/drawing/2014/main" id="{37BF44D5-997F-337F-7EE9-CC044D6F9649}"/>
              </a:ext>
            </a:extLst>
          </p:cNvPr>
          <p:cNvPicPr>
            <a:picLocks noChangeAspect="1"/>
          </p:cNvPicPr>
          <p:nvPr/>
        </p:nvPicPr>
        <p:blipFill>
          <a:blip r:embed="rId4"/>
          <a:stretch>
            <a:fillRect/>
          </a:stretch>
        </p:blipFill>
        <p:spPr>
          <a:xfrm>
            <a:off x="822401" y="2036943"/>
            <a:ext cx="3855577" cy="2960963"/>
          </a:xfrm>
          <a:prstGeom prst="rect">
            <a:avLst/>
          </a:prstGeom>
        </p:spPr>
      </p:pic>
    </p:spTree>
    <p:extLst>
      <p:ext uri="{BB962C8B-B14F-4D97-AF65-F5344CB8AC3E}">
        <p14:creationId xmlns:p14="http://schemas.microsoft.com/office/powerpoint/2010/main" val="2533739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944275" y="5085816"/>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NodeID1 (Phòng bếp)</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7560337" y="5720292"/>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Hiển thị trên màn hình LCD</a:t>
            </a:r>
            <a:endParaRPr lang="en-US" sz="1500" i="1" dirty="0"/>
          </a:p>
        </p:txBody>
      </p:sp>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589865" y="3261854"/>
            <a:ext cx="2965129"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Giá trị cảm biến đo được </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10" name="Picture 9">
            <a:extLst>
              <a:ext uri="{FF2B5EF4-FFF2-40B4-BE49-F238E27FC236}">
                <a16:creationId xmlns:a16="http://schemas.microsoft.com/office/drawing/2014/main" id="{28520FC3-8C4F-160F-A8FF-D60144168142}"/>
              </a:ext>
            </a:extLst>
          </p:cNvPr>
          <p:cNvPicPr>
            <a:picLocks noChangeAspect="1"/>
          </p:cNvPicPr>
          <p:nvPr/>
        </p:nvPicPr>
        <p:blipFill>
          <a:blip r:embed="rId2"/>
          <a:stretch>
            <a:fillRect/>
          </a:stretch>
        </p:blipFill>
        <p:spPr>
          <a:xfrm>
            <a:off x="7039949" y="1200750"/>
            <a:ext cx="4064963" cy="2076097"/>
          </a:xfrm>
          <a:prstGeom prst="rect">
            <a:avLst/>
          </a:prstGeom>
        </p:spPr>
      </p:pic>
    </p:spTree>
    <p:extLst>
      <p:ext uri="{BB962C8B-B14F-4D97-AF65-F5344CB8AC3E}">
        <p14:creationId xmlns:p14="http://schemas.microsoft.com/office/powerpoint/2010/main" val="2063189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944275" y="5085816"/>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NodeID2 (Phòng ngủ)</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7560337" y="5720292"/>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Hiển thị trên màn hình LCD</a:t>
            </a:r>
            <a:endParaRPr lang="en-US" sz="1500" i="1" dirty="0"/>
          </a:p>
        </p:txBody>
      </p:sp>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589865" y="3261854"/>
            <a:ext cx="2965129"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Giá trị cảm biến đo được </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3" name="Picture 2">
            <a:extLst>
              <a:ext uri="{FF2B5EF4-FFF2-40B4-BE49-F238E27FC236}">
                <a16:creationId xmlns:a16="http://schemas.microsoft.com/office/drawing/2014/main" id="{1A0279A4-1121-15FC-8C28-7F923A696E4E}"/>
              </a:ext>
            </a:extLst>
          </p:cNvPr>
          <p:cNvPicPr>
            <a:picLocks noChangeAspect="1"/>
          </p:cNvPicPr>
          <p:nvPr/>
        </p:nvPicPr>
        <p:blipFill>
          <a:blip r:embed="rId2"/>
          <a:stretch>
            <a:fillRect/>
          </a:stretch>
        </p:blipFill>
        <p:spPr>
          <a:xfrm>
            <a:off x="7166917" y="1211376"/>
            <a:ext cx="3242003" cy="2019609"/>
          </a:xfrm>
          <a:prstGeom prst="rect">
            <a:avLst/>
          </a:prstGeom>
        </p:spPr>
      </p:pic>
    </p:spTree>
    <p:extLst>
      <p:ext uri="{BB962C8B-B14F-4D97-AF65-F5344CB8AC3E}">
        <p14:creationId xmlns:p14="http://schemas.microsoft.com/office/powerpoint/2010/main" val="3846197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2541857" y="3572242"/>
            <a:ext cx="7108285"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Gateway thực hiện yêu cầu HTTP POST với nội dung URL Encoded</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6544337" y="5178400"/>
            <a:ext cx="429292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Gateway kiểm tra update version firmware</a:t>
            </a:r>
            <a:endParaRPr lang="en-US" sz="1500" i="1" dirty="0"/>
          </a:p>
        </p:txBody>
      </p:sp>
      <p:pic>
        <p:nvPicPr>
          <p:cNvPr id="5" name="Picture 4">
            <a:extLst>
              <a:ext uri="{FF2B5EF4-FFF2-40B4-BE49-F238E27FC236}">
                <a16:creationId xmlns:a16="http://schemas.microsoft.com/office/drawing/2014/main" id="{3CF90DFC-F16B-92BD-F2AE-1D222081ED81}"/>
              </a:ext>
            </a:extLst>
          </p:cNvPr>
          <p:cNvPicPr>
            <a:picLocks noChangeAspect="1"/>
          </p:cNvPicPr>
          <p:nvPr/>
        </p:nvPicPr>
        <p:blipFill>
          <a:blip r:embed="rId2"/>
          <a:stretch>
            <a:fillRect/>
          </a:stretch>
        </p:blipFill>
        <p:spPr>
          <a:xfrm>
            <a:off x="1001494" y="1288981"/>
            <a:ext cx="8734425" cy="2200275"/>
          </a:xfrm>
          <a:prstGeom prst="rect">
            <a:avLst/>
          </a:prstGeom>
        </p:spPr>
      </p:pic>
      <p:pic>
        <p:nvPicPr>
          <p:cNvPr id="10" name="Picture 9">
            <a:extLst>
              <a:ext uri="{FF2B5EF4-FFF2-40B4-BE49-F238E27FC236}">
                <a16:creationId xmlns:a16="http://schemas.microsoft.com/office/drawing/2014/main" id="{22DE549B-1913-1CE0-149D-E36F793055D3}"/>
              </a:ext>
            </a:extLst>
          </p:cNvPr>
          <p:cNvPicPr>
            <a:picLocks noChangeAspect="1"/>
          </p:cNvPicPr>
          <p:nvPr/>
        </p:nvPicPr>
        <p:blipFill>
          <a:blip r:embed="rId3"/>
          <a:stretch>
            <a:fillRect/>
          </a:stretch>
        </p:blipFill>
        <p:spPr>
          <a:xfrm>
            <a:off x="4347564" y="4194368"/>
            <a:ext cx="7505700" cy="904875"/>
          </a:xfrm>
          <a:prstGeom prst="rect">
            <a:avLst/>
          </a:prstGeom>
        </p:spPr>
      </p:pic>
    </p:spTree>
    <p:extLst>
      <p:ext uri="{BB962C8B-B14F-4D97-AF65-F5344CB8AC3E}">
        <p14:creationId xmlns:p14="http://schemas.microsoft.com/office/powerpoint/2010/main" val="3317118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4780515" y="5818976"/>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Kết quả trên HiveMQ Broker</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3E8B46ED-624A-DD67-CE14-183268C6C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316" y="1308553"/>
            <a:ext cx="7539368" cy="4240894"/>
          </a:xfrm>
          <a:prstGeom prst="rect">
            <a:avLst/>
          </a:prstGeom>
        </p:spPr>
      </p:pic>
    </p:spTree>
    <p:extLst>
      <p:ext uri="{BB962C8B-B14F-4D97-AF65-F5344CB8AC3E}">
        <p14:creationId xmlns:p14="http://schemas.microsoft.com/office/powerpoint/2010/main" val="1202757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2401216" y="5596042"/>
            <a:ext cx="3246120"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Kết quả trên ThingSpeak Cloud Server (NodeID1)</a:t>
            </a:r>
            <a:endParaRPr lang="en-US" sz="1500" i="1" dirty="0"/>
          </a:p>
        </p:txBody>
      </p:sp>
      <p:pic>
        <p:nvPicPr>
          <p:cNvPr id="3" name="Picture 2" descr="Graphical user interface, application&#10;&#10;Description automatically generated">
            <a:extLst>
              <a:ext uri="{FF2B5EF4-FFF2-40B4-BE49-F238E27FC236}">
                <a16:creationId xmlns:a16="http://schemas.microsoft.com/office/drawing/2014/main" id="{1DCD8F50-15D3-E04D-D6E0-C6866689A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36" y="1384911"/>
            <a:ext cx="7244080" cy="4074795"/>
          </a:xfrm>
          <a:prstGeom prst="rect">
            <a:avLst/>
          </a:prstGeom>
        </p:spPr>
      </p:pic>
      <p:pic>
        <p:nvPicPr>
          <p:cNvPr id="9" name="Picture 8">
            <a:extLst>
              <a:ext uri="{FF2B5EF4-FFF2-40B4-BE49-F238E27FC236}">
                <a16:creationId xmlns:a16="http://schemas.microsoft.com/office/drawing/2014/main" id="{09A34611-9064-71C1-C4AC-E9820BC13F05}"/>
              </a:ext>
            </a:extLst>
          </p:cNvPr>
          <p:cNvPicPr>
            <a:picLocks noChangeAspect="1"/>
          </p:cNvPicPr>
          <p:nvPr/>
        </p:nvPicPr>
        <p:blipFill rotWithShape="1">
          <a:blip r:embed="rId3"/>
          <a:srcRect l="26389" r="6138" b="5329"/>
          <a:stretch/>
        </p:blipFill>
        <p:spPr>
          <a:xfrm>
            <a:off x="7753057" y="3098899"/>
            <a:ext cx="4100207" cy="2169374"/>
          </a:xfrm>
          <a:prstGeom prst="rect">
            <a:avLst/>
          </a:prstGeom>
          <a:ln>
            <a:noFill/>
          </a:ln>
          <a:effectLst>
            <a:softEdge rad="112500"/>
          </a:effectLst>
        </p:spPr>
      </p:pic>
      <p:sp>
        <p:nvSpPr>
          <p:cNvPr id="10" name="Arrow: Bent 9">
            <a:extLst>
              <a:ext uri="{FF2B5EF4-FFF2-40B4-BE49-F238E27FC236}">
                <a16:creationId xmlns:a16="http://schemas.microsoft.com/office/drawing/2014/main" id="{4074D2A2-D406-0C49-592B-123124D146AE}"/>
              </a:ext>
            </a:extLst>
          </p:cNvPr>
          <p:cNvSpPr/>
          <p:nvPr/>
        </p:nvSpPr>
        <p:spPr>
          <a:xfrm rot="5400000">
            <a:off x="8796421" y="1777452"/>
            <a:ext cx="650630" cy="1538088"/>
          </a:xfrm>
          <a:prstGeom prst="ben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ontent Placeholder 1">
            <a:extLst>
              <a:ext uri="{FF2B5EF4-FFF2-40B4-BE49-F238E27FC236}">
                <a16:creationId xmlns:a16="http://schemas.microsoft.com/office/drawing/2014/main" id="{2BE86939-9D6B-1ECA-6205-446F0646CB8B}"/>
              </a:ext>
            </a:extLst>
          </p:cNvPr>
          <p:cNvSpPr txBox="1">
            <a:spLocks/>
          </p:cNvSpPr>
          <p:nvPr/>
        </p:nvSpPr>
        <p:spPr>
          <a:xfrm>
            <a:off x="8180100" y="5314371"/>
            <a:ext cx="3246120"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Export Data</a:t>
            </a:r>
            <a:endParaRPr lang="en-US" sz="1500" i="1" dirty="0"/>
          </a:p>
        </p:txBody>
      </p:sp>
    </p:spTree>
    <p:extLst>
      <p:ext uri="{BB962C8B-B14F-4D97-AF65-F5344CB8AC3E}">
        <p14:creationId xmlns:p14="http://schemas.microsoft.com/office/powerpoint/2010/main" val="237289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3645877" y="5832997"/>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Kết quả hiển thị trên Node-Red Website và App</a:t>
            </a:r>
            <a:endParaRPr lang="en-US" sz="1500" i="1" dirty="0"/>
          </a:p>
        </p:txBody>
      </p:sp>
      <p:pic>
        <p:nvPicPr>
          <p:cNvPr id="5" name="Picture 4" descr="Graphical user interface&#10;&#10;Description automatically generated">
            <a:extLst>
              <a:ext uri="{FF2B5EF4-FFF2-40B4-BE49-F238E27FC236}">
                <a16:creationId xmlns:a16="http://schemas.microsoft.com/office/drawing/2014/main" id="{9F871902-1C81-EFD3-687D-EB6478EDC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33" y="1538716"/>
            <a:ext cx="7332785" cy="4124692"/>
          </a:xfrm>
          <a:prstGeom prst="rect">
            <a:avLst/>
          </a:prstGeom>
        </p:spPr>
      </p:pic>
      <p:pic>
        <p:nvPicPr>
          <p:cNvPr id="12" name="Picture 11">
            <a:extLst>
              <a:ext uri="{FF2B5EF4-FFF2-40B4-BE49-F238E27FC236}">
                <a16:creationId xmlns:a16="http://schemas.microsoft.com/office/drawing/2014/main" id="{54DF715A-A52C-FBFF-5B80-82889F7D2F6B}"/>
              </a:ext>
            </a:extLst>
          </p:cNvPr>
          <p:cNvPicPr>
            <a:picLocks noChangeAspect="1"/>
          </p:cNvPicPr>
          <p:nvPr/>
        </p:nvPicPr>
        <p:blipFill>
          <a:blip r:embed="rId3"/>
          <a:stretch>
            <a:fillRect/>
          </a:stretch>
        </p:blipFill>
        <p:spPr>
          <a:xfrm>
            <a:off x="8801099" y="1384911"/>
            <a:ext cx="2045678" cy="4432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50388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3645877" y="5832997"/>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Tính năng OTA (Over The Air)</a:t>
            </a:r>
            <a:endParaRPr lang="en-US" sz="1500" i="1" dirty="0"/>
          </a:p>
        </p:txBody>
      </p:sp>
      <p:pic>
        <p:nvPicPr>
          <p:cNvPr id="3" name="Picture 2" descr="Graphical user interface, application&#10;&#10;Description automatically generated">
            <a:extLst>
              <a:ext uri="{FF2B5EF4-FFF2-40B4-BE49-F238E27FC236}">
                <a16:creationId xmlns:a16="http://schemas.microsoft.com/office/drawing/2014/main" id="{6B0E60D5-0ACA-5B74-7BB6-EB937367B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36" y="1384911"/>
            <a:ext cx="7666892" cy="4312627"/>
          </a:xfrm>
          <a:prstGeom prst="rect">
            <a:avLst/>
          </a:prstGeom>
        </p:spPr>
      </p:pic>
      <p:pic>
        <p:nvPicPr>
          <p:cNvPr id="9" name="Picture 8">
            <a:extLst>
              <a:ext uri="{FF2B5EF4-FFF2-40B4-BE49-F238E27FC236}">
                <a16:creationId xmlns:a16="http://schemas.microsoft.com/office/drawing/2014/main" id="{3B976FB8-E89D-81ED-769B-7073139594FD}"/>
              </a:ext>
            </a:extLst>
          </p:cNvPr>
          <p:cNvPicPr>
            <a:picLocks noChangeAspect="1"/>
          </p:cNvPicPr>
          <p:nvPr/>
        </p:nvPicPr>
        <p:blipFill rotWithShape="1">
          <a:blip r:embed="rId3"/>
          <a:srcRect l="1302" t="30826" r="34337" b="274"/>
          <a:stretch/>
        </p:blipFill>
        <p:spPr>
          <a:xfrm>
            <a:off x="7224462" y="1890168"/>
            <a:ext cx="4740562" cy="1955647"/>
          </a:xfrm>
          <a:prstGeom prst="rect">
            <a:avLst/>
          </a:prstGeom>
          <a:ln>
            <a:noFill/>
          </a:ln>
          <a:effectLst>
            <a:softEdge rad="112500"/>
          </a:effectLst>
        </p:spPr>
      </p:pic>
      <p:pic>
        <p:nvPicPr>
          <p:cNvPr id="3074" name="Picture 2">
            <a:extLst>
              <a:ext uri="{FF2B5EF4-FFF2-40B4-BE49-F238E27FC236}">
                <a16:creationId xmlns:a16="http://schemas.microsoft.com/office/drawing/2014/main" id="{27616BF7-04A4-86D0-C89A-AABFAE5B1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148" y="3646641"/>
            <a:ext cx="2186356" cy="218635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a:extLst>
              <a:ext uri="{FF2B5EF4-FFF2-40B4-BE49-F238E27FC236}">
                <a16:creationId xmlns:a16="http://schemas.microsoft.com/office/drawing/2014/main" id="{209B5BFC-5E3F-89B4-2139-3AFF3B14DA06}"/>
              </a:ext>
            </a:extLst>
          </p:cNvPr>
          <p:cNvSpPr txBox="1">
            <a:spLocks/>
          </p:cNvSpPr>
          <p:nvPr/>
        </p:nvSpPr>
        <p:spPr>
          <a:xfrm>
            <a:off x="7535203" y="5600062"/>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3000" b="1" dirty="0">
                <a:solidFill>
                  <a:schemeClr val="accent1"/>
                </a:solidFill>
                <a:latin typeface="Times New Roman" panose="02020603050405020304" pitchFamily="18" charset="0"/>
              </a:rPr>
              <a:t>OTAdrive</a:t>
            </a:r>
            <a:endParaRPr lang="en-US" sz="3000" b="1" dirty="0">
              <a:solidFill>
                <a:schemeClr val="accent1"/>
              </a:solidFill>
            </a:endParaRPr>
          </a:p>
        </p:txBody>
      </p:sp>
    </p:spTree>
    <p:extLst>
      <p:ext uri="{BB962C8B-B14F-4D97-AF65-F5344CB8AC3E}">
        <p14:creationId xmlns:p14="http://schemas.microsoft.com/office/powerpoint/2010/main" val="2151668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1BBDFA67-322E-2708-909A-74D42CA072E9}"/>
              </a:ext>
            </a:extLst>
          </p:cNvPr>
          <p:cNvSpPr>
            <a:spLocks noGrp="1"/>
          </p:cNvSpPr>
          <p:nvPr>
            <p:ph type="title"/>
          </p:nvPr>
        </p:nvSpPr>
        <p:spPr>
          <a:xfrm>
            <a:off x="338736" y="95765"/>
            <a:ext cx="11514528" cy="436098"/>
          </a:xfrm>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9" name="Content Placeholder 1">
            <a:extLst>
              <a:ext uri="{FF2B5EF4-FFF2-40B4-BE49-F238E27FC236}">
                <a16:creationId xmlns:a16="http://schemas.microsoft.com/office/drawing/2014/main" id="{D24AE7E7-BB3F-6372-B257-B52C88C1D28E}"/>
              </a:ext>
            </a:extLst>
          </p:cNvPr>
          <p:cNvSpPr txBox="1">
            <a:spLocks/>
          </p:cNvSpPr>
          <p:nvPr/>
        </p:nvSpPr>
        <p:spPr>
          <a:xfrm>
            <a:off x="414237" y="761051"/>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3. Demo thử nghiệm</a:t>
            </a:r>
            <a:endParaRPr lang="en-US" sz="2000" b="1"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3798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3AF355F9-E07F-4ABA-9F9D-3C164729E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4" name="Title 6">
            <a:extLst>
              <a:ext uri="{FF2B5EF4-FFF2-40B4-BE49-F238E27FC236}">
                <a16:creationId xmlns:a16="http://schemas.microsoft.com/office/drawing/2014/main" id="{33CA8943-EB58-47D2-910B-DD2491D1BCF8}"/>
              </a:ext>
            </a:extLst>
          </p:cNvPr>
          <p:cNvSpPr txBox="1">
            <a:spLocks/>
          </p:cNvSpPr>
          <p:nvPr/>
        </p:nvSpPr>
        <p:spPr>
          <a:xfrm>
            <a:off x="386634" y="2304890"/>
            <a:ext cx="1180536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Smarthome</a:t>
            </a:r>
            <a:r>
              <a:rPr lang="en-US" dirty="0">
                <a:latin typeface="Times New Roman" panose="02020603050405020304" pitchFamily="18" charset="0"/>
                <a:cs typeface="Times New Roman" panose="02020603050405020304" pitchFamily="18" charset="0"/>
              </a:rPr>
              <a:t> IoT</a:t>
            </a:r>
          </a:p>
        </p:txBody>
      </p:sp>
      <p:sp>
        <p:nvSpPr>
          <p:cNvPr id="6" name="Title 6">
            <a:extLst>
              <a:ext uri="{FF2B5EF4-FFF2-40B4-BE49-F238E27FC236}">
                <a16:creationId xmlns:a16="http://schemas.microsoft.com/office/drawing/2014/main" id="{0C69F883-CA17-3E12-3F27-759B29F57A1F}"/>
              </a:ext>
            </a:extLst>
          </p:cNvPr>
          <p:cNvSpPr txBox="1">
            <a:spLocks/>
          </p:cNvSpPr>
          <p:nvPr/>
        </p:nvSpPr>
        <p:spPr>
          <a:xfrm>
            <a:off x="843834" y="4441350"/>
            <a:ext cx="7342482" cy="156870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err="1">
                <a:latin typeface="Times New Roman" panose="02020603050405020304" pitchFamily="18" charset="0"/>
                <a:cs typeface="Times New Roman" panose="02020603050405020304" pitchFamily="18" charset="0"/>
              </a:rPr>
              <a:t>Nguyễn</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Trọng</a:t>
            </a:r>
            <a:r>
              <a:rPr lang="en-US" sz="2400" b="0" dirty="0">
                <a:latin typeface="Times New Roman" panose="02020603050405020304" pitchFamily="18" charset="0"/>
                <a:cs typeface="Times New Roman" panose="02020603050405020304" pitchFamily="18" charset="0"/>
              </a:rPr>
              <a:t> Phong		20192017</a:t>
            </a:r>
          </a:p>
          <a:p>
            <a:r>
              <a:rPr lang="en-US" sz="2400" b="0" dirty="0" err="1">
                <a:latin typeface="Times New Roman" panose="02020603050405020304" pitchFamily="18" charset="0"/>
                <a:cs typeface="Times New Roman" panose="02020603050405020304" pitchFamily="18" charset="0"/>
              </a:rPr>
              <a:t>Đào</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Văn</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Quân</a:t>
            </a:r>
            <a:r>
              <a:rPr lang="en-US" sz="2400" b="0" dirty="0">
                <a:latin typeface="Times New Roman" panose="02020603050405020304" pitchFamily="18" charset="0"/>
                <a:cs typeface="Times New Roman" panose="02020603050405020304" pitchFamily="18" charset="0"/>
              </a:rPr>
              <a:t>			20192030</a:t>
            </a:r>
          </a:p>
          <a:p>
            <a:r>
              <a:rPr lang="en-US" sz="2400" b="0" dirty="0" err="1">
                <a:latin typeface="Times New Roman" panose="02020603050405020304" pitchFamily="18" charset="0"/>
                <a:cs typeface="Times New Roman" panose="02020603050405020304" pitchFamily="18" charset="0"/>
              </a:rPr>
              <a:t>Thái</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Huy</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Hưng</a:t>
            </a:r>
            <a:endParaRPr lang="en-US" sz="2400" b="0" dirty="0">
              <a:latin typeface="Times New Roman" panose="02020603050405020304" pitchFamily="18" charset="0"/>
              <a:cs typeface="Times New Roman" panose="02020603050405020304" pitchFamily="18" charset="0"/>
            </a:endParaRPr>
          </a:p>
          <a:p>
            <a:endParaRPr lang="en-US" sz="2400" b="0" dirty="0">
              <a:latin typeface="Times New Roman" panose="02020603050405020304" pitchFamily="18" charset="0"/>
              <a:cs typeface="Times New Roman" panose="02020603050405020304" pitchFamily="18" charset="0"/>
            </a:endParaRPr>
          </a:p>
        </p:txBody>
      </p:sp>
      <p:sp>
        <p:nvSpPr>
          <p:cNvPr id="2" name="Title 6">
            <a:extLst>
              <a:ext uri="{FF2B5EF4-FFF2-40B4-BE49-F238E27FC236}">
                <a16:creationId xmlns:a16="http://schemas.microsoft.com/office/drawing/2014/main" id="{21FB7103-F3FC-1212-B8D2-AFF1363A6E07}"/>
              </a:ext>
            </a:extLst>
          </p:cNvPr>
          <p:cNvSpPr txBox="1">
            <a:spLocks/>
          </p:cNvSpPr>
          <p:nvPr/>
        </p:nvSpPr>
        <p:spPr>
          <a:xfrm>
            <a:off x="386634" y="3943077"/>
            <a:ext cx="983882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200" dirty="0" err="1">
                <a:latin typeface="Times New Roman" panose="02020603050405020304" pitchFamily="18" charset="0"/>
                <a:cs typeface="Times New Roman" panose="02020603050405020304" pitchFamily="18" charset="0"/>
              </a:rPr>
              <a:t>Nhóm</a:t>
            </a:r>
            <a:r>
              <a:rPr lang="en-US" sz="2200" dirty="0">
                <a:latin typeface="Times New Roman" panose="02020603050405020304" pitchFamily="18" charset="0"/>
                <a:cs typeface="Times New Roman" panose="02020603050405020304" pitchFamily="18" charset="0"/>
              </a:rPr>
              <a:t> 14:</a:t>
            </a:r>
          </a:p>
        </p:txBody>
      </p:sp>
      <p:sp>
        <p:nvSpPr>
          <p:cNvPr id="5" name="Title 6">
            <a:extLst>
              <a:ext uri="{FF2B5EF4-FFF2-40B4-BE49-F238E27FC236}">
                <a16:creationId xmlns:a16="http://schemas.microsoft.com/office/drawing/2014/main" id="{2CE5D5BB-2262-5198-153A-58B400794B50}"/>
              </a:ext>
            </a:extLst>
          </p:cNvPr>
          <p:cNvSpPr txBox="1">
            <a:spLocks/>
          </p:cNvSpPr>
          <p:nvPr/>
        </p:nvSpPr>
        <p:spPr>
          <a:xfrm>
            <a:off x="386634" y="3429000"/>
            <a:ext cx="983882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200" dirty="0">
                <a:latin typeface="Times New Roman" panose="02020603050405020304" pitchFamily="18" charset="0"/>
                <a:cs typeface="Times New Roman" panose="02020603050405020304" pitchFamily="18" charset="0"/>
              </a:rPr>
              <a:t>GVHD: PGS.TS </a:t>
            </a:r>
            <a:r>
              <a:rPr lang="en-US" sz="2200" dirty="0" err="1">
                <a:latin typeface="Times New Roman" panose="02020603050405020304" pitchFamily="18" charset="0"/>
                <a:cs typeface="Times New Roman" panose="02020603050405020304" pitchFamily="18" charset="0"/>
              </a:rPr>
              <a:t>Nguyễn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Quốc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Cường</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857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V. </a:t>
            </a:r>
            <a:r>
              <a:rPr lang="en-US" u="sng" dirty="0" err="1">
                <a:latin typeface="Times New Roman" panose="02020603050405020304" pitchFamily="18" charset="0"/>
                <a:cs typeface="Times New Roman" panose="02020603050405020304" pitchFamily="18" charset="0"/>
              </a:rPr>
              <a:t>Hạn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chế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hướng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phát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triển</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F7AF9071-F15A-1C67-0851-33C2B81C14AD}"/>
              </a:ext>
            </a:extLst>
          </p:cNvPr>
          <p:cNvSpPr txBox="1">
            <a:spLocks/>
          </p:cNvSpPr>
          <p:nvPr/>
        </p:nvSpPr>
        <p:spPr>
          <a:xfrm>
            <a:off x="338736" y="1053250"/>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err="1">
                <a:latin typeface="Times New Roman" panose="02020603050405020304" pitchFamily="18" charset="0"/>
                <a:cs typeface="Times New Roman" panose="02020603050405020304" pitchFamily="18" charset="0"/>
              </a:rPr>
              <a:t>Hạn</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chế</a:t>
            </a:r>
            <a:r>
              <a:rPr lang="en-US" sz="2000" b="1" i="1" dirty="0">
                <a:latin typeface="Times New Roman" panose="02020603050405020304" pitchFamily="18" charset="0"/>
                <a:cs typeface="Times New Roman" panose="02020603050405020304" pitchFamily="18" charset="0"/>
              </a:rPr>
              <a:t>:</a:t>
            </a:r>
          </a:p>
        </p:txBody>
      </p:sp>
      <p:sp>
        <p:nvSpPr>
          <p:cNvPr id="7" name="Content Placeholder 1">
            <a:extLst>
              <a:ext uri="{FF2B5EF4-FFF2-40B4-BE49-F238E27FC236}">
                <a16:creationId xmlns:a16="http://schemas.microsoft.com/office/drawing/2014/main" id="{21B1AA94-A996-9F9F-B8AF-AD144415075A}"/>
              </a:ext>
            </a:extLst>
          </p:cNvPr>
          <p:cNvSpPr txBox="1">
            <a:spLocks/>
          </p:cNvSpPr>
          <p:nvPr/>
        </p:nvSpPr>
        <p:spPr>
          <a:xfrm>
            <a:off x="338736" y="3787223"/>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err="1">
                <a:latin typeface="Times New Roman" panose="02020603050405020304" pitchFamily="18" charset="0"/>
                <a:cs typeface="Times New Roman" panose="02020603050405020304" pitchFamily="18" charset="0"/>
              </a:rPr>
              <a:t>Hướng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phát</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triển</a:t>
            </a:r>
            <a:r>
              <a:rPr lang="en-US" sz="2000" b="1" i="1" dirty="0">
                <a:latin typeface="Times New Roman" panose="02020603050405020304" pitchFamily="18" charset="0"/>
                <a:cs typeface="Times New Roman" panose="02020603050405020304" pitchFamily="18" charset="0"/>
              </a:rPr>
              <a:t>:</a:t>
            </a:r>
          </a:p>
        </p:txBody>
      </p:sp>
      <p:pic>
        <p:nvPicPr>
          <p:cNvPr id="2050" name="Picture 2" descr="Farming 4.0 | Smart Agriculture Solutions">
            <a:extLst>
              <a:ext uri="{FF2B5EF4-FFF2-40B4-BE49-F238E27FC236}">
                <a16:creationId xmlns:a16="http://schemas.microsoft.com/office/drawing/2014/main" id="{171D7197-E440-B2D1-1385-4DDD52C01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6987" y="1693347"/>
            <a:ext cx="3766277" cy="367699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A245A6DD-7AEF-6ADE-9559-0A4F732D8D63}"/>
              </a:ext>
            </a:extLst>
          </p:cNvPr>
          <p:cNvSpPr txBox="1">
            <a:spLocks/>
          </p:cNvSpPr>
          <p:nvPr/>
        </p:nvSpPr>
        <p:spPr>
          <a:xfrm>
            <a:off x="338736" y="36803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i="1" dirty="0"/>
          </a:p>
        </p:txBody>
      </p:sp>
      <p:pic>
        <p:nvPicPr>
          <p:cNvPr id="11" name="Picture 10">
            <a:extLst>
              <a:ext uri="{FF2B5EF4-FFF2-40B4-BE49-F238E27FC236}">
                <a16:creationId xmlns:a16="http://schemas.microsoft.com/office/drawing/2014/main" id="{CEF80205-031E-43F6-8801-184607C90939}"/>
              </a:ext>
            </a:extLst>
          </p:cNvPr>
          <p:cNvPicPr>
            <a:picLocks noChangeAspect="1"/>
          </p:cNvPicPr>
          <p:nvPr/>
        </p:nvPicPr>
        <p:blipFill>
          <a:blip r:embed="rId3"/>
          <a:stretch>
            <a:fillRect/>
          </a:stretch>
        </p:blipFill>
        <p:spPr>
          <a:xfrm>
            <a:off x="560312" y="4257887"/>
            <a:ext cx="6773078" cy="640806"/>
          </a:xfrm>
          <a:prstGeom prst="rect">
            <a:avLst/>
          </a:prstGeom>
        </p:spPr>
      </p:pic>
      <p:cxnSp>
        <p:nvCxnSpPr>
          <p:cNvPr id="13" name="Straight Connector 12">
            <a:extLst>
              <a:ext uri="{FF2B5EF4-FFF2-40B4-BE49-F238E27FC236}">
                <a16:creationId xmlns:a16="http://schemas.microsoft.com/office/drawing/2014/main" id="{90FA45B8-9508-0E5B-0CF4-2AA9D6116F34}"/>
              </a:ext>
            </a:extLst>
          </p:cNvPr>
          <p:cNvCxnSpPr>
            <a:cxnSpLocks/>
          </p:cNvCxnSpPr>
          <p:nvPr/>
        </p:nvCxnSpPr>
        <p:spPr>
          <a:xfrm flipH="1">
            <a:off x="427839" y="3465490"/>
            <a:ext cx="7248088" cy="0"/>
          </a:xfrm>
          <a:prstGeom prst="line">
            <a:avLst/>
          </a:prstGeom>
          <a:ln w="38100">
            <a:solidFill>
              <a:srgbClr val="E89E0A"/>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C8C26E-78A3-6375-D4DD-64E4C6DF036D}"/>
              </a:ext>
            </a:extLst>
          </p:cNvPr>
          <p:cNvPicPr>
            <a:picLocks noChangeAspect="1"/>
          </p:cNvPicPr>
          <p:nvPr/>
        </p:nvPicPr>
        <p:blipFill>
          <a:blip r:embed="rId4"/>
          <a:stretch>
            <a:fillRect/>
          </a:stretch>
        </p:blipFill>
        <p:spPr>
          <a:xfrm>
            <a:off x="560312" y="1482294"/>
            <a:ext cx="6905889" cy="1578639"/>
          </a:xfrm>
          <a:prstGeom prst="rect">
            <a:avLst/>
          </a:prstGeom>
        </p:spPr>
      </p:pic>
      <p:pic>
        <p:nvPicPr>
          <p:cNvPr id="14" name="Picture 13">
            <a:extLst>
              <a:ext uri="{FF2B5EF4-FFF2-40B4-BE49-F238E27FC236}">
                <a16:creationId xmlns:a16="http://schemas.microsoft.com/office/drawing/2014/main" id="{FEB119C6-21A1-C6A3-E6EC-EFCEEDED59EE}"/>
              </a:ext>
            </a:extLst>
          </p:cNvPr>
          <p:cNvPicPr>
            <a:picLocks noChangeAspect="1"/>
          </p:cNvPicPr>
          <p:nvPr/>
        </p:nvPicPr>
        <p:blipFill>
          <a:blip r:embed="rId5"/>
          <a:stretch>
            <a:fillRect/>
          </a:stretch>
        </p:blipFill>
        <p:spPr>
          <a:xfrm>
            <a:off x="566781" y="4854686"/>
            <a:ext cx="6986981" cy="301801"/>
          </a:xfrm>
          <a:prstGeom prst="rect">
            <a:avLst/>
          </a:prstGeom>
        </p:spPr>
      </p:pic>
    </p:spTree>
    <p:extLst>
      <p:ext uri="{BB962C8B-B14F-4D97-AF65-F5344CB8AC3E}">
        <p14:creationId xmlns:p14="http://schemas.microsoft.com/office/powerpoint/2010/main" val="1167103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A621509-997C-476D-938F-6C859768F96C}"/>
              </a:ext>
            </a:extLst>
          </p:cNvPr>
          <p:cNvSpPr txBox="1">
            <a:spLocks/>
          </p:cNvSpPr>
          <p:nvPr/>
        </p:nvSpPr>
        <p:spPr>
          <a:xfrm>
            <a:off x="5622541" y="1200046"/>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latin typeface="Times New Roman" panose="02020603050405020304" pitchFamily="18" charset="0"/>
                <a:cs typeface="Times New Roman" panose="02020603050405020304" pitchFamily="18" charset="0"/>
              </a:rPr>
              <a:t>THANK YOU !</a:t>
            </a:r>
          </a:p>
        </p:txBody>
      </p:sp>
      <p:sp>
        <p:nvSpPr>
          <p:cNvPr id="4" name="Content Placeholder 1">
            <a:extLst>
              <a:ext uri="{FF2B5EF4-FFF2-40B4-BE49-F238E27FC236}">
                <a16:creationId xmlns:a16="http://schemas.microsoft.com/office/drawing/2014/main" id="{48598987-4950-E9B5-3231-2A9C0DB7AAC4}"/>
              </a:ext>
            </a:extLst>
          </p:cNvPr>
          <p:cNvSpPr txBox="1">
            <a:spLocks/>
          </p:cNvSpPr>
          <p:nvPr/>
        </p:nvSpPr>
        <p:spPr>
          <a:xfrm>
            <a:off x="5063650" y="2994464"/>
            <a:ext cx="6506681" cy="4257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i="1" dirty="0" err="1">
                <a:latin typeface="Times New Roman" panose="02020603050405020304" pitchFamily="18" charset="0"/>
                <a:cs typeface="Times New Roman" panose="02020603050405020304" pitchFamily="18" charset="0"/>
              </a:rPr>
              <a:t>Tài</a:t>
            </a:r>
            <a:r>
              <a:rPr lang="en-US" sz="1800" b="1" i="1" dirty="0">
                <a:latin typeface="Times New Roman" panose="02020603050405020304" pitchFamily="18" charset="0"/>
                <a:cs typeface="Times New Roman" panose="02020603050405020304" pitchFamily="18" charset="0"/>
              </a:rPr>
              <a:t> </a:t>
            </a:r>
            <a:r>
              <a:rPr lang="en-US" sz="1800" b="1" i="1" dirty="0" err="1">
                <a:latin typeface="Times New Roman" panose="02020603050405020304" pitchFamily="18" charset="0"/>
                <a:cs typeface="Times New Roman" panose="02020603050405020304" pitchFamily="18" charset="0"/>
              </a:rPr>
              <a:t>liệu</a:t>
            </a:r>
            <a:r>
              <a:rPr lang="en-US" sz="1800" b="1" i="1" dirty="0">
                <a:latin typeface="Times New Roman" panose="02020603050405020304" pitchFamily="18" charset="0"/>
                <a:cs typeface="Times New Roman" panose="02020603050405020304" pitchFamily="18" charset="0"/>
              </a:rPr>
              <a:t> </a:t>
            </a:r>
            <a:r>
              <a:rPr lang="en-US" sz="1800" b="1" i="1" dirty="0" err="1">
                <a:latin typeface="Times New Roman" panose="02020603050405020304" pitchFamily="18" charset="0"/>
                <a:cs typeface="Times New Roman" panose="02020603050405020304" pitchFamily="18" charset="0"/>
              </a:rPr>
              <a:t>tham</a:t>
            </a:r>
            <a:r>
              <a:rPr lang="en-US" sz="1800" b="1" i="1" dirty="0">
                <a:latin typeface="Times New Roman" panose="02020603050405020304" pitchFamily="18" charset="0"/>
                <a:cs typeface="Times New Roman" panose="02020603050405020304" pitchFamily="18" charset="0"/>
              </a:rPr>
              <a:t> </a:t>
            </a:r>
            <a:r>
              <a:rPr lang="en-US" sz="1800" b="1" i="1" dirty="0" err="1">
                <a:latin typeface="Times New Roman" panose="02020603050405020304" pitchFamily="18" charset="0"/>
                <a:cs typeface="Times New Roman" panose="02020603050405020304" pitchFamily="18" charset="0"/>
              </a:rPr>
              <a:t>khảo</a:t>
            </a:r>
            <a:r>
              <a:rPr lang="en-US" sz="1800" b="1" i="1"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1300" dirty="0" err="1">
                <a:solidFill>
                  <a:srgbClr val="000000"/>
                </a:solidFill>
                <a:effectLst/>
                <a:latin typeface="Times New Roman" panose="02020603050405020304" pitchFamily="18" charset="0"/>
                <a:ea typeface="Calibri" panose="020F0502020204030204" pitchFamily="34" charset="0"/>
              </a:rPr>
              <a:t>D.A.Godse</a:t>
            </a:r>
            <a:r>
              <a:rPr lang="en-US" sz="1300" dirty="0">
                <a:solidFill>
                  <a:srgbClr val="000000"/>
                </a:solidFill>
                <a:effectLst/>
                <a:latin typeface="Times New Roman" panose="02020603050405020304" pitchFamily="18" charset="0"/>
                <a:ea typeface="Calibri" panose="020F0502020204030204" pitchFamily="34" charset="0"/>
              </a:rPr>
              <a:t> </a:t>
            </a:r>
            <a:r>
              <a:rPr lang="en-US" sz="1300" dirty="0" err="1">
                <a:solidFill>
                  <a:srgbClr val="000000"/>
                </a:solidFill>
                <a:effectLst/>
                <a:latin typeface="Times New Roman" panose="02020603050405020304" pitchFamily="18" charset="0"/>
                <a:ea typeface="Calibri" panose="020F0502020204030204" pitchFamily="34" charset="0"/>
              </a:rPr>
              <a:t>A.P.Godse</a:t>
            </a:r>
            <a:r>
              <a:rPr lang="en-US" sz="1300" dirty="0">
                <a:solidFill>
                  <a:srgbClr val="000000"/>
                </a:solidFill>
                <a:effectLst/>
                <a:latin typeface="Times New Roman" panose="02020603050405020304" pitchFamily="18" charset="0"/>
                <a:ea typeface="Calibri" panose="020F0502020204030204" pitchFamily="34" charset="0"/>
              </a:rPr>
              <a:t>, Microprocessors &amp; Microcontroller Systems Technical Publications, 2008. </a:t>
            </a:r>
          </a:p>
          <a:p>
            <a:pPr marL="457200" indent="-457200">
              <a:buFont typeface="+mj-lt"/>
              <a:buAutoNum type="arabicPeriod"/>
            </a:pPr>
            <a:r>
              <a:rPr lang="en-US" sz="1300" dirty="0">
                <a:solidFill>
                  <a:srgbClr val="000000"/>
                </a:solidFill>
                <a:effectLst/>
                <a:latin typeface="Times New Roman" panose="02020603050405020304" pitchFamily="18" charset="0"/>
                <a:ea typeface="Calibri" panose="020F0502020204030204" pitchFamily="34" charset="0"/>
              </a:rPr>
              <a:t>Andrew Aw, James Biggs (2013), “Portable Nano-Hydro Power Generator for the DC House Project”.</a:t>
            </a:r>
          </a:p>
          <a:p>
            <a:pPr marL="457200" indent="-457200">
              <a:buFont typeface="+mj-lt"/>
              <a:buAutoNum type="arabicPeriod"/>
            </a:pPr>
            <a:r>
              <a:rPr lang="en-US" sz="1300" dirty="0">
                <a:solidFill>
                  <a:srgbClr val="000000"/>
                </a:solidFill>
                <a:effectLst/>
                <a:latin typeface="Times New Roman" panose="02020603050405020304" pitchFamily="18" charset="0"/>
                <a:ea typeface="Calibri" panose="020F0502020204030204" pitchFamily="34" charset="0"/>
              </a:rPr>
              <a:t>Mouser Electronics, "DHT11 Humidity &amp; Temperature Sensor," 2022.</a:t>
            </a:r>
          </a:p>
          <a:p>
            <a:pPr marL="457200" indent="-457200">
              <a:buFont typeface="+mj-lt"/>
              <a:buAutoNum type="arabicPeriod"/>
            </a:pPr>
            <a:r>
              <a:rPr lang="en-US" sz="1300" dirty="0">
                <a:solidFill>
                  <a:srgbClr val="000000"/>
                </a:solidFill>
                <a:effectLst/>
                <a:latin typeface="Times New Roman" panose="02020603050405020304" pitchFamily="18" charset="0"/>
                <a:ea typeface="Calibri" panose="020F0502020204030204" pitchFamily="34" charset="0"/>
              </a:rPr>
              <a:t>Texas Instruments, “LM2596 Simple SWITCHER® Power Converter 150-kHz 3-A Step-Down Voltage Regulator,” SNVS124F – 1999 – REVISED 2021.</a:t>
            </a:r>
            <a:endParaRPr lang="en-US" sz="1300" dirty="0">
              <a:solidFill>
                <a:srgbClr val="000000"/>
              </a:solidFill>
              <a:latin typeface="Times New Roman" panose="02020603050405020304" pitchFamily="18" charset="0"/>
              <a:ea typeface="Calibri" panose="020F0502020204030204" pitchFamily="34" charset="0"/>
            </a:endParaRPr>
          </a:p>
          <a:p>
            <a:pPr marL="457200" indent="-457200">
              <a:buFont typeface="+mj-lt"/>
              <a:buAutoNum type="arabicPeriod"/>
            </a:pPr>
            <a:r>
              <a:rPr lang="en-US" sz="1300" dirty="0">
                <a:solidFill>
                  <a:srgbClr val="000000"/>
                </a:solidFill>
                <a:effectLst/>
                <a:latin typeface="Times New Roman" panose="02020603050405020304" pitchFamily="18" charset="0"/>
                <a:ea typeface="Calibri" panose="020F0502020204030204" pitchFamily="34" charset="0"/>
              </a:rPr>
              <a:t>Microchip Technology Inc., “ATmega32A Datasheet,” DS40002072A, 2018.</a:t>
            </a:r>
          </a:p>
          <a:p>
            <a:pPr marL="457200" indent="-457200">
              <a:buFont typeface="+mj-lt"/>
              <a:buAutoNum type="arabicPeriod"/>
            </a:pPr>
            <a:r>
              <a:rPr lang="en-US" sz="1300" dirty="0" err="1">
                <a:solidFill>
                  <a:srgbClr val="000000"/>
                </a:solidFill>
                <a:effectLst/>
                <a:latin typeface="Times New Roman" panose="02020603050405020304" pitchFamily="18" charset="0"/>
                <a:ea typeface="Calibri" panose="020F0502020204030204" pitchFamily="34" charset="0"/>
              </a:rPr>
              <a:t>WaveShare</a:t>
            </a:r>
            <a:r>
              <a:rPr lang="en-US" sz="1300" dirty="0">
                <a:solidFill>
                  <a:srgbClr val="000000"/>
                </a:solidFill>
                <a:effectLst/>
                <a:latin typeface="Times New Roman" panose="02020603050405020304" pitchFamily="18" charset="0"/>
                <a:ea typeface="Calibri" panose="020F0502020204030204" pitchFamily="34" charset="0"/>
              </a:rPr>
              <a:t>, “LCD1602 Module Specifications for Approval” 2013.</a:t>
            </a:r>
            <a:endParaRPr lang="en-US" sz="1300" dirty="0">
              <a:solidFill>
                <a:srgbClr val="000000"/>
              </a:solidFill>
              <a:latin typeface="Times New Roman" panose="02020603050405020304" pitchFamily="18" charset="0"/>
              <a:ea typeface="Calibri" panose="020F0502020204030204" pitchFamily="34" charset="0"/>
            </a:endParaRPr>
          </a:p>
          <a:p>
            <a:pPr marL="457200" indent="-457200">
              <a:buFont typeface="+mj-lt"/>
              <a:buAutoNum type="arabicPeriod"/>
            </a:pPr>
            <a:r>
              <a:rPr lang="en-US" sz="1300" dirty="0" err="1">
                <a:solidFill>
                  <a:srgbClr val="000000"/>
                </a:solidFill>
                <a:effectLst/>
                <a:latin typeface="Times New Roman" panose="02020603050405020304" pitchFamily="18" charset="0"/>
                <a:ea typeface="Calibri" panose="020F0502020204030204" pitchFamily="34" charset="0"/>
              </a:rPr>
              <a:t>SparkFun</a:t>
            </a:r>
            <a:r>
              <a:rPr lang="en-US" sz="1300" dirty="0">
                <a:solidFill>
                  <a:srgbClr val="000000"/>
                </a:solidFill>
                <a:effectLst/>
                <a:latin typeface="Times New Roman" panose="02020603050405020304" pitchFamily="18" charset="0"/>
                <a:ea typeface="Calibri" panose="020F0502020204030204" pitchFamily="34" charset="0"/>
              </a:rPr>
              <a:t> Electronics, “USB to Serial chip CH340,” 2022.</a:t>
            </a:r>
            <a:endParaRPr lang="en-US" sz="1300" dirty="0">
              <a:solidFill>
                <a:srgbClr val="000000"/>
              </a:solidFill>
              <a:latin typeface="Times New Roman" panose="02020603050405020304" pitchFamily="18" charset="0"/>
              <a:ea typeface="Calibri" panose="020F0502020204030204" pitchFamily="34" charset="0"/>
            </a:endParaRPr>
          </a:p>
          <a:p>
            <a:pPr marL="457200" indent="-457200">
              <a:buFont typeface="+mj-lt"/>
              <a:buAutoNum type="arabicPeriod"/>
            </a:pPr>
            <a:endParaRPr lang="en-US" sz="2000" b="1" i="1" dirty="0"/>
          </a:p>
        </p:txBody>
      </p:sp>
    </p:spTree>
    <p:extLst>
      <p:ext uri="{BB962C8B-B14F-4D97-AF65-F5344CB8AC3E}">
        <p14:creationId xmlns:p14="http://schemas.microsoft.com/office/powerpoint/2010/main" val="395499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6042-F97A-4FA3-82B4-ACC0181D43C1}"/>
              </a:ext>
            </a:extLst>
          </p:cNvPr>
          <p:cNvSpPr>
            <a:spLocks noGrp="1"/>
          </p:cNvSpPr>
          <p:nvPr>
            <p:ph type="title"/>
          </p:nvPr>
        </p:nvSpPr>
        <p:spPr>
          <a:xfrm>
            <a:off x="3788898" y="712175"/>
            <a:ext cx="4614203" cy="848793"/>
          </a:xfrm>
        </p:spPr>
        <p:txBody>
          <a:bodyPr/>
          <a:lstStyle/>
          <a:p>
            <a:r>
              <a:rPr lang="en-US" dirty="0">
                <a:latin typeface="Times New Roman" panose="02020603050405020304" pitchFamily="18" charset="0"/>
                <a:cs typeface="Times New Roman" panose="02020603050405020304" pitchFamily="18" charset="0"/>
              </a:rPr>
              <a:t>MỤC LỤC</a:t>
            </a:r>
          </a:p>
        </p:txBody>
      </p:sp>
      <p:sp>
        <p:nvSpPr>
          <p:cNvPr id="3" name="Title 6">
            <a:extLst>
              <a:ext uri="{FF2B5EF4-FFF2-40B4-BE49-F238E27FC236}">
                <a16:creationId xmlns:a16="http://schemas.microsoft.com/office/drawing/2014/main" id="{CA2F5256-CE44-B76A-A8A0-43622630574E}"/>
              </a:ext>
            </a:extLst>
          </p:cNvPr>
          <p:cNvSpPr txBox="1">
            <a:spLocks/>
          </p:cNvSpPr>
          <p:nvPr/>
        </p:nvSpPr>
        <p:spPr>
          <a:xfrm>
            <a:off x="2688864" y="1560968"/>
            <a:ext cx="6814269" cy="345281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514350" indent="-514350">
              <a:lnSpc>
                <a:spcPct val="150000"/>
              </a:lnSpc>
              <a:buFont typeface="+mj-lt"/>
              <a:buAutoNum type="romanUcPeriod"/>
            </a:pPr>
            <a:r>
              <a:rPr lang="en-US" sz="3000" dirty="0">
                <a:solidFill>
                  <a:schemeClr val="bg1"/>
                </a:solidFill>
                <a:latin typeface="Times New Roman" panose="02020603050405020304" pitchFamily="18" charset="0"/>
                <a:cs typeface="Times New Roman" panose="02020603050405020304" pitchFamily="18" charset="0"/>
              </a:rPr>
              <a:t>Ý </a:t>
            </a:r>
            <a:r>
              <a:rPr lang="en-US" sz="3000" dirty="0" err="1">
                <a:solidFill>
                  <a:schemeClr val="bg1"/>
                </a:solidFill>
                <a:latin typeface="Times New Roman" panose="02020603050405020304" pitchFamily="18" charset="0"/>
                <a:cs typeface="Times New Roman" panose="02020603050405020304" pitchFamily="18" charset="0"/>
              </a:rPr>
              <a:t>tưởng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đề</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tài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yêu</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cầu</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Phần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cứng</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Phần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mềm</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Thử</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nghiệm</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đánh</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giá</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Hạn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chế</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hướng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phát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triển</a:t>
            </a: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060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5095375" y="954006"/>
            <a:ext cx="6642353" cy="1661745"/>
          </a:xfrm>
        </p:spPr>
        <p:txBody>
          <a:bodyPr/>
          <a:lstStyle/>
          <a:p>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lớn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trồng</a:t>
            </a:r>
            <a:r>
              <a:rPr lang="en-US" sz="1800" dirty="0">
                <a:latin typeface="Times New Roman" panose="02020603050405020304" pitchFamily="18" charset="0"/>
                <a:cs typeface="Times New Roman" panose="02020603050405020304" pitchFamily="18" charset="0"/>
              </a:rPr>
              <a:t> ở </a:t>
            </a:r>
            <a:r>
              <a:rPr lang="en-US" sz="1800" dirty="0" err="1">
                <a:latin typeface="Times New Roman" panose="02020603050405020304" pitchFamily="18" charset="0"/>
                <a:cs typeface="Times New Roman" panose="02020603050405020304" pitchFamily="18" charset="0"/>
              </a:rPr>
              <a:t>Việt</a:t>
            </a:r>
            <a:r>
              <a:rPr lang="en-US" sz="1800" dirty="0">
                <a:latin typeface="Times New Roman" panose="02020603050405020304" pitchFamily="18" charset="0"/>
                <a:cs typeface="Times New Roman" panose="02020603050405020304" pitchFamily="18" charset="0"/>
              </a:rPr>
              <a:t> Nam </a:t>
            </a:r>
            <a:r>
              <a:rPr lang="en-US" sz="1800" dirty="0" err="1">
                <a:latin typeface="Times New Roman" panose="02020603050405020304" pitchFamily="18" charset="0"/>
                <a:cs typeface="Times New Roman" panose="02020603050405020304" pitchFamily="18" charset="0"/>
              </a:rPr>
              <a:t>đều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ưa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nước</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Lượng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nước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trồng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hầu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chỉ</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lần</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Yếu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trường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trồng</a:t>
            </a: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CFD9C83-41D5-4B85-B776-F102189D895F}"/>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 Ý </a:t>
            </a:r>
            <a:r>
              <a:rPr lang="en-US" u="sng" dirty="0" err="1">
                <a:latin typeface="Times New Roman" panose="02020603050405020304" pitchFamily="18" charset="0"/>
                <a:cs typeface="Times New Roman" panose="02020603050405020304" pitchFamily="18" charset="0"/>
              </a:rPr>
              <a:t>tưởng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đề</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tài</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yêu</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cầu</a:t>
            </a:r>
            <a:endParaRPr lang="en-US" u="sng"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0A81234A-2611-98A7-90B8-599EE7B48722}"/>
              </a:ext>
            </a:extLst>
          </p:cNvPr>
          <p:cNvCxnSpPr>
            <a:cxnSpLocks/>
          </p:cNvCxnSpPr>
          <p:nvPr/>
        </p:nvCxnSpPr>
        <p:spPr>
          <a:xfrm>
            <a:off x="4659923" y="954006"/>
            <a:ext cx="0" cy="5033557"/>
          </a:xfrm>
          <a:prstGeom prst="line">
            <a:avLst/>
          </a:prstGeom>
          <a:ln w="38100">
            <a:solidFill>
              <a:srgbClr val="E89E0A"/>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562871-C3F9-5D0F-AB3C-A908A2E48DF3}"/>
              </a:ext>
            </a:extLst>
          </p:cNvPr>
          <p:cNvCxnSpPr/>
          <p:nvPr/>
        </p:nvCxnSpPr>
        <p:spPr>
          <a:xfrm flipH="1">
            <a:off x="6682154" y="2346417"/>
            <a:ext cx="685800" cy="369277"/>
          </a:xfrm>
          <a:prstGeom prst="straightConnector1">
            <a:avLst/>
          </a:prstGeom>
          <a:ln w="19050">
            <a:solidFill>
              <a:srgbClr val="E8AA2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366A2BC-03C9-B9BF-68ED-B89E20195C49}"/>
              </a:ext>
            </a:extLst>
          </p:cNvPr>
          <p:cNvCxnSpPr>
            <a:cxnSpLocks/>
          </p:cNvCxnSpPr>
          <p:nvPr/>
        </p:nvCxnSpPr>
        <p:spPr>
          <a:xfrm>
            <a:off x="7367954" y="2346416"/>
            <a:ext cx="685800" cy="369277"/>
          </a:xfrm>
          <a:prstGeom prst="straightConnector1">
            <a:avLst/>
          </a:prstGeom>
          <a:ln w="19050">
            <a:solidFill>
              <a:srgbClr val="E8AA2F"/>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DB02913-F3B4-17AF-CD9D-4244C7FB31ED}"/>
              </a:ext>
            </a:extLst>
          </p:cNvPr>
          <p:cNvSpPr/>
          <p:nvPr/>
        </p:nvSpPr>
        <p:spPr>
          <a:xfrm>
            <a:off x="6166341" y="2791307"/>
            <a:ext cx="1031626" cy="32883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latin typeface="Times New Roman" panose="02020603050405020304" pitchFamily="18" charset="0"/>
                <a:cs typeface="Times New Roman" panose="02020603050405020304" pitchFamily="18" charset="0"/>
              </a:rPr>
              <a:t>Nhiệt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endParaRPr lang="vi-VN" dirty="0">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3E1DD702-F61E-91BB-D321-643613AA9C77}"/>
              </a:ext>
            </a:extLst>
          </p:cNvPr>
          <p:cNvSpPr/>
          <p:nvPr/>
        </p:nvSpPr>
        <p:spPr>
          <a:xfrm>
            <a:off x="7639052" y="2787787"/>
            <a:ext cx="886573" cy="3692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ẩm</a:t>
            </a:r>
            <a:endParaRPr lang="vi-VN" dirty="0">
              <a:latin typeface="Times New Roman" panose="02020603050405020304" pitchFamily="18" charset="0"/>
              <a:cs typeface="Times New Roman" panose="02020603050405020304" pitchFamily="18" charset="0"/>
            </a:endParaRPr>
          </a:p>
        </p:txBody>
      </p:sp>
      <p:sp>
        <p:nvSpPr>
          <p:cNvPr id="20" name="Arrow: Bent-Up 19">
            <a:extLst>
              <a:ext uri="{FF2B5EF4-FFF2-40B4-BE49-F238E27FC236}">
                <a16:creationId xmlns:a16="http://schemas.microsoft.com/office/drawing/2014/main" id="{F274876E-06C2-B290-6536-5ACC59A291F3}"/>
              </a:ext>
            </a:extLst>
          </p:cNvPr>
          <p:cNvSpPr/>
          <p:nvPr/>
        </p:nvSpPr>
        <p:spPr>
          <a:xfrm rot="5400000">
            <a:off x="7173356" y="3439891"/>
            <a:ext cx="1096840" cy="827929"/>
          </a:xfrm>
          <a:prstGeom prst="bentUpArrow">
            <a:avLst>
              <a:gd name="adj1" fmla="val 22876"/>
              <a:gd name="adj2" fmla="val 25000"/>
              <a:gd name="adj3" fmla="val 25000"/>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9" name="Oval 8">
            <a:extLst>
              <a:ext uri="{FF2B5EF4-FFF2-40B4-BE49-F238E27FC236}">
                <a16:creationId xmlns:a16="http://schemas.microsoft.com/office/drawing/2014/main" id="{C9FAFA2F-6247-A450-7FFE-C4E3EFE6E8C6}"/>
              </a:ext>
            </a:extLst>
          </p:cNvPr>
          <p:cNvSpPr/>
          <p:nvPr/>
        </p:nvSpPr>
        <p:spPr>
          <a:xfrm>
            <a:off x="8267530" y="3656690"/>
            <a:ext cx="1739696" cy="1096841"/>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00" i="1" dirty="0" err="1">
                <a:latin typeface="Times New Roman" panose="02020603050405020304" pitchFamily="18" charset="0"/>
                <a:cs typeface="Times New Roman" panose="02020603050405020304" pitchFamily="18" charset="0"/>
              </a:rPr>
              <a:t>Sử</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dụng</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năng</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lượng</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nước</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để</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cấp</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nguồn</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cho</a:t>
            </a:r>
            <a:r>
              <a:rPr lang="en-US" sz="1300" i="1" dirty="0">
                <a:latin typeface="Times New Roman" panose="02020603050405020304" pitchFamily="18" charset="0"/>
                <a:cs typeface="Times New Roman" panose="02020603050405020304" pitchFamily="18" charset="0"/>
              </a:rPr>
              <a:t> vi </a:t>
            </a:r>
            <a:r>
              <a:rPr lang="en-US" sz="1300" i="1" dirty="0" err="1">
                <a:latin typeface="Times New Roman" panose="02020603050405020304" pitchFamily="18" charset="0"/>
                <a:cs typeface="Times New Roman" panose="02020603050405020304" pitchFamily="18" charset="0"/>
              </a:rPr>
              <a:t>điều</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khiển</a:t>
            </a:r>
            <a:endParaRPr lang="vi-VN" sz="1300" i="1" dirty="0">
              <a:latin typeface="Times New Roman" panose="02020603050405020304" pitchFamily="18" charset="0"/>
              <a:cs typeface="Times New Roman" panose="02020603050405020304" pitchFamily="18" charset="0"/>
            </a:endParaRPr>
          </a:p>
        </p:txBody>
      </p:sp>
      <p:sp>
        <p:nvSpPr>
          <p:cNvPr id="22" name="Oval 21">
            <a:extLst>
              <a:ext uri="{FF2B5EF4-FFF2-40B4-BE49-F238E27FC236}">
                <a16:creationId xmlns:a16="http://schemas.microsoft.com/office/drawing/2014/main" id="{0F683D9B-1ECA-A689-A099-49A5BB1089C8}"/>
              </a:ext>
            </a:extLst>
          </p:cNvPr>
          <p:cNvSpPr/>
          <p:nvPr/>
        </p:nvSpPr>
        <p:spPr>
          <a:xfrm>
            <a:off x="10014555" y="2294979"/>
            <a:ext cx="1924032" cy="98561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300" i="1" dirty="0">
                <a:latin typeface="Times New Roman" panose="02020603050405020304" pitchFamily="18" charset="0"/>
                <a:cs typeface="Times New Roman" panose="02020603050405020304" pitchFamily="18" charset="0"/>
              </a:rPr>
              <a:t>Thu </a:t>
            </a:r>
            <a:r>
              <a:rPr lang="en-US" sz="1300" i="1" dirty="0" err="1">
                <a:latin typeface="Times New Roman" panose="02020603050405020304" pitchFamily="18" charset="0"/>
                <a:cs typeface="Times New Roman" panose="02020603050405020304" pitchFamily="18" charset="0"/>
              </a:rPr>
              <a:t>thập</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dữ</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liệu</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môi</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trường</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của</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cây</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trồng</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và</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hiển</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thị</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lên</a:t>
            </a:r>
            <a:r>
              <a:rPr lang="en-US" sz="1300" i="1" dirty="0">
                <a:latin typeface="Times New Roman" panose="02020603050405020304" pitchFamily="18" charset="0"/>
                <a:cs typeface="Times New Roman" panose="02020603050405020304" pitchFamily="18" charset="0"/>
              </a:rPr>
              <a:t> LCD</a:t>
            </a:r>
            <a:endParaRPr lang="vi-VN" sz="1300" i="1" dirty="0">
              <a:latin typeface="Times New Roman" panose="02020603050405020304" pitchFamily="18" charset="0"/>
              <a:cs typeface="Times New Roman" panose="02020603050405020304" pitchFamily="18" charset="0"/>
            </a:endParaRPr>
          </a:p>
        </p:txBody>
      </p:sp>
      <p:sp>
        <p:nvSpPr>
          <p:cNvPr id="23" name="Oval 22">
            <a:extLst>
              <a:ext uri="{FF2B5EF4-FFF2-40B4-BE49-F238E27FC236}">
                <a16:creationId xmlns:a16="http://schemas.microsoft.com/office/drawing/2014/main" id="{448452FD-4549-7E6D-273A-EFED4B51E185}"/>
              </a:ext>
            </a:extLst>
          </p:cNvPr>
          <p:cNvSpPr/>
          <p:nvPr/>
        </p:nvSpPr>
        <p:spPr>
          <a:xfrm>
            <a:off x="10189869" y="4524706"/>
            <a:ext cx="1717909" cy="88427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300" i="1" dirty="0" err="1">
                <a:latin typeface="Times New Roman" panose="02020603050405020304" pitchFamily="18" charset="0"/>
                <a:cs typeface="Times New Roman" panose="02020603050405020304" pitchFamily="18" charset="0"/>
              </a:rPr>
              <a:t>Truyền</a:t>
            </a:r>
            <a:r>
              <a:rPr lang="en-US" sz="1300" i="1" dirty="0">
                <a:latin typeface="Times New Roman" panose="02020603050405020304" pitchFamily="18" charset="0"/>
                <a:cs typeface="Times New Roman" panose="02020603050405020304" pitchFamily="18" charset="0"/>
              </a:rPr>
              <a:t> chinh </a:t>
            </a:r>
            <a:r>
              <a:rPr lang="en-US" sz="1300" i="1" dirty="0" err="1">
                <a:latin typeface="Times New Roman" panose="02020603050405020304" pitchFamily="18" charset="0"/>
                <a:cs typeface="Times New Roman" panose="02020603050405020304" pitchFamily="18" charset="0"/>
              </a:rPr>
              <a:t>xác</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thông</a:t>
            </a:r>
            <a:r>
              <a:rPr lang="en-US" sz="1300" i="1" dirty="0">
                <a:latin typeface="Times New Roman" panose="02020603050405020304" pitchFamily="18" charset="0"/>
                <a:cs typeface="Times New Roman" panose="02020603050405020304" pitchFamily="18" charset="0"/>
              </a:rPr>
              <a:t> tin </a:t>
            </a:r>
            <a:r>
              <a:rPr lang="en-US" sz="1300" i="1" dirty="0" err="1">
                <a:latin typeface="Times New Roman" panose="02020603050405020304" pitchFamily="18" charset="0"/>
                <a:cs typeface="Times New Roman" panose="02020603050405020304" pitchFamily="18" charset="0"/>
              </a:rPr>
              <a:t>về</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máy</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tính</a:t>
            </a:r>
            <a:endParaRPr lang="vi-VN" sz="1300" i="1" dirty="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135A1A6E-DBD0-0593-9F6A-192F51648C32}"/>
              </a:ext>
            </a:extLst>
          </p:cNvPr>
          <p:cNvSpPr/>
          <p:nvPr/>
        </p:nvSpPr>
        <p:spPr>
          <a:xfrm rot="19149136">
            <a:off x="9665956" y="3237720"/>
            <a:ext cx="490973" cy="399212"/>
          </a:xfrm>
          <a:prstGeom prst="rightArrow">
            <a:avLst>
              <a:gd name="adj1" fmla="val 45609"/>
              <a:gd name="adj2" fmla="val 4438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
        <p:nvSpPr>
          <p:cNvPr id="25" name="Arrow: Right 24">
            <a:extLst>
              <a:ext uri="{FF2B5EF4-FFF2-40B4-BE49-F238E27FC236}">
                <a16:creationId xmlns:a16="http://schemas.microsoft.com/office/drawing/2014/main" id="{3E7E99F4-3C85-8E47-F5A0-EE5C795CA436}"/>
              </a:ext>
            </a:extLst>
          </p:cNvPr>
          <p:cNvSpPr/>
          <p:nvPr/>
        </p:nvSpPr>
        <p:spPr>
          <a:xfrm rot="5400000">
            <a:off x="10735817" y="3703044"/>
            <a:ext cx="626011" cy="399212"/>
          </a:xfrm>
          <a:prstGeom prst="rightArrow">
            <a:avLst>
              <a:gd name="adj1" fmla="val 45609"/>
              <a:gd name="adj2" fmla="val 4438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74DAA01B-F0BB-248F-9570-165D4ADD01A1}"/>
                  </a:ext>
                </a:extLst>
              </p:cNvPr>
              <p:cNvGraphicFramePr>
                <a:graphicFrameLocks noGrp="1"/>
              </p:cNvGraphicFramePr>
              <p:nvPr>
                <p:extLst>
                  <p:ext uri="{D42A27DB-BD31-4B8C-83A1-F6EECF244321}">
                    <p14:modId xmlns:p14="http://schemas.microsoft.com/office/powerpoint/2010/main" val="463994221"/>
                  </p:ext>
                </p:extLst>
              </p:nvPr>
            </p:nvGraphicFramePr>
            <p:xfrm>
              <a:off x="5285068" y="4801403"/>
              <a:ext cx="2608970" cy="1169384"/>
            </p:xfrm>
            <a:graphic>
              <a:graphicData uri="http://schemas.openxmlformats.org/drawingml/2006/table">
                <a:tbl>
                  <a:tblPr firstRow="1" bandRow="1">
                    <a:tableStyleId>{8A107856-5554-42FB-B03E-39F5DBC370BA}</a:tableStyleId>
                  </a:tblPr>
                  <a:tblGrid>
                    <a:gridCol w="1304485">
                      <a:extLst>
                        <a:ext uri="{9D8B030D-6E8A-4147-A177-3AD203B41FA5}">
                          <a16:colId xmlns:a16="http://schemas.microsoft.com/office/drawing/2014/main" val="195408862"/>
                        </a:ext>
                      </a:extLst>
                    </a:gridCol>
                    <a:gridCol w="1304485">
                      <a:extLst>
                        <a:ext uri="{9D8B030D-6E8A-4147-A177-3AD203B41FA5}">
                          <a16:colId xmlns:a16="http://schemas.microsoft.com/office/drawing/2014/main" val="252238780"/>
                        </a:ext>
                      </a:extLst>
                    </a:gridCol>
                  </a:tblGrid>
                  <a:tr h="292346">
                    <a:tc>
                      <a:txBody>
                        <a:bodyPr/>
                        <a:lstStyle/>
                        <a:p>
                          <a:pPr algn="l"/>
                          <a:r>
                            <a:rPr lang="en-US" sz="1100" b="0" dirty="0" err="1">
                              <a:latin typeface="Times New Roman" panose="02020603050405020304" pitchFamily="18" charset="0"/>
                              <a:cs typeface="Times New Roman" panose="02020603050405020304" pitchFamily="18" charset="0"/>
                            </a:rPr>
                            <a:t>Nguồn</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cấp</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100" b="0" dirty="0">
                              <a:latin typeface="Times New Roman" panose="02020603050405020304" pitchFamily="18" charset="0"/>
                              <a:cs typeface="Times New Roman" panose="02020603050405020304" pitchFamily="18" charset="0"/>
                            </a:rPr>
                            <a:t>5V</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292346">
                    <a:tc>
                      <a:txBody>
                        <a:bodyPr/>
                        <a:lstStyle/>
                        <a:p>
                          <a:pPr algn="l"/>
                          <a:r>
                            <a:rPr lang="en-US" sz="1100" b="0" dirty="0" err="1">
                              <a:latin typeface="Times New Roman" panose="02020603050405020304" pitchFamily="18" charset="0"/>
                              <a:cs typeface="Times New Roman" panose="02020603050405020304" pitchFamily="18" charset="0"/>
                            </a:rPr>
                            <a:t>Nhiệt</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độ</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vi-VN" sz="1100" b="0" smtClean="0">
                                    <a:latin typeface="Cambria Math" panose="02040503050406030204" pitchFamily="18" charset="0"/>
                                  </a:rPr>
                                  <m:t>±</m:t>
                                </m:r>
                                <m:r>
                                  <a:rPr lang="en-US" sz="1100" b="0" i="0" smtClean="0">
                                    <a:latin typeface="Cambria Math" panose="02040503050406030204" pitchFamily="18" charset="0"/>
                                  </a:rPr>
                                  <m:t>0.5</m:t>
                                </m:r>
                                <m:r>
                                  <a:rPr lang="en-US" sz="1100" b="0" i="1" smtClean="0">
                                    <a:latin typeface="Cambria Math" panose="02040503050406030204" pitchFamily="18" charset="0"/>
                                    <a:ea typeface="Cambria Math" panose="02040503050406030204" pitchFamily="18" charset="0"/>
                                  </a:rPr>
                                  <m:t>℃</m:t>
                                </m:r>
                              </m:oMath>
                            </m:oMathPara>
                          </a14:m>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483930601"/>
                      </a:ext>
                    </a:extLst>
                  </a:tr>
                  <a:tr h="292346">
                    <a:tc>
                      <a:txBody>
                        <a:bodyPr/>
                        <a:lstStyle/>
                        <a:p>
                          <a:pPr algn="l"/>
                          <a:r>
                            <a:rPr lang="en-US" sz="1100" b="0" dirty="0" err="1">
                              <a:latin typeface="Times New Roman" panose="02020603050405020304" pitchFamily="18" charset="0"/>
                              <a:cs typeface="Times New Roman" panose="02020603050405020304" pitchFamily="18" charset="0"/>
                            </a:rPr>
                            <a:t>Độ</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ẩm</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vi-VN" sz="1100" b="0" smtClean="0">
                                    <a:latin typeface="Cambria Math" panose="02040503050406030204" pitchFamily="18" charset="0"/>
                                  </a:rPr>
                                  <m:t>±</m:t>
                                </m:r>
                                <m:r>
                                  <a:rPr lang="vi-VN" sz="1100" b="0" i="0" smtClean="0">
                                    <a:latin typeface="Cambria Math" panose="02040503050406030204" pitchFamily="18" charset="0"/>
                                  </a:rPr>
                                  <m:t>2%</m:t>
                                </m:r>
                                <m:r>
                                  <m:rPr>
                                    <m:sty m:val="p"/>
                                  </m:rPr>
                                  <a:rPr lang="vi-VN" sz="1100" b="0" i="0" smtClean="0">
                                    <a:latin typeface="Cambria Math" panose="02040503050406030204" pitchFamily="18" charset="0"/>
                                  </a:rPr>
                                  <m:t>RH</m:t>
                                </m:r>
                              </m:oMath>
                            </m:oMathPara>
                          </a14:m>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328100755"/>
                      </a:ext>
                    </a:extLst>
                  </a:tr>
                  <a:tr h="292346">
                    <a:tc>
                      <a:txBody>
                        <a:bodyPr/>
                        <a:lstStyle/>
                        <a:p>
                          <a:pPr algn="l"/>
                          <a:r>
                            <a:rPr lang="vi-VN" sz="1100" b="0" dirty="0" err="1">
                              <a:latin typeface="Times New Roman" panose="02020603050405020304" pitchFamily="18" charset="0"/>
                              <a:cs typeface="Times New Roman" panose="02020603050405020304" pitchFamily="18" charset="0"/>
                            </a:rPr>
                            <a:t>Tần</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số</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truyền</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vi-VN" sz="1100" b="0" dirty="0">
                              <a:latin typeface="Times New Roman" panose="02020603050405020304" pitchFamily="18" charset="0"/>
                              <a:cs typeface="Times New Roman" panose="02020603050405020304" pitchFamily="18" charset="0"/>
                            </a:rPr>
                            <a:t>2s (= </a:t>
                          </a:r>
                          <a:r>
                            <a:rPr lang="vi-VN" sz="1100" b="0" dirty="0" err="1">
                              <a:latin typeface="Times New Roman" panose="02020603050405020304" pitchFamily="18" charset="0"/>
                              <a:cs typeface="Times New Roman" panose="02020603050405020304" pitchFamily="18" charset="0"/>
                            </a:rPr>
                            <a:t>tần</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số</a:t>
                          </a:r>
                          <a:r>
                            <a:rPr lang="vi-VN" sz="1100" b="0" dirty="0">
                              <a:latin typeface="Times New Roman" panose="02020603050405020304" pitchFamily="18" charset="0"/>
                              <a:cs typeface="Times New Roman" panose="02020603050405020304" pitchFamily="18" charset="0"/>
                            </a:rPr>
                            <a:t> đo)</a:t>
                          </a: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Choice>
        <mc:Fallback xmlns="">
          <p:graphicFrame>
            <p:nvGraphicFramePr>
              <p:cNvPr id="4" name="Table 4">
                <a:extLst>
                  <a:ext uri="{FF2B5EF4-FFF2-40B4-BE49-F238E27FC236}">
                    <a16:creationId xmlns:a16="http://schemas.microsoft.com/office/drawing/2014/main" id="{74DAA01B-F0BB-248F-9570-165D4ADD01A1}"/>
                  </a:ext>
                </a:extLst>
              </p:cNvPr>
              <p:cNvGraphicFramePr>
                <a:graphicFrameLocks noGrp="1"/>
              </p:cNvGraphicFramePr>
              <p:nvPr>
                <p:extLst>
                  <p:ext uri="{D42A27DB-BD31-4B8C-83A1-F6EECF244321}">
                    <p14:modId xmlns:p14="http://schemas.microsoft.com/office/powerpoint/2010/main" val="463994221"/>
                  </p:ext>
                </p:extLst>
              </p:nvPr>
            </p:nvGraphicFramePr>
            <p:xfrm>
              <a:off x="5285068" y="4801403"/>
              <a:ext cx="2608970" cy="1169384"/>
            </p:xfrm>
            <a:graphic>
              <a:graphicData uri="http://schemas.openxmlformats.org/drawingml/2006/table">
                <a:tbl>
                  <a:tblPr firstRow="1" bandRow="1">
                    <a:tableStyleId>{8A107856-5554-42FB-B03E-39F5DBC370BA}</a:tableStyleId>
                  </a:tblPr>
                  <a:tblGrid>
                    <a:gridCol w="1304485">
                      <a:extLst>
                        <a:ext uri="{9D8B030D-6E8A-4147-A177-3AD203B41FA5}">
                          <a16:colId xmlns:a16="http://schemas.microsoft.com/office/drawing/2014/main" val="195408862"/>
                        </a:ext>
                      </a:extLst>
                    </a:gridCol>
                    <a:gridCol w="1304485">
                      <a:extLst>
                        <a:ext uri="{9D8B030D-6E8A-4147-A177-3AD203B41FA5}">
                          <a16:colId xmlns:a16="http://schemas.microsoft.com/office/drawing/2014/main" val="252238780"/>
                        </a:ext>
                      </a:extLst>
                    </a:gridCol>
                  </a:tblGrid>
                  <a:tr h="292346">
                    <a:tc>
                      <a:txBody>
                        <a:bodyPr/>
                        <a:lstStyle/>
                        <a:p>
                          <a:pPr algn="l"/>
                          <a:r>
                            <a:rPr lang="en-US" sz="1100" b="0" dirty="0" err="1">
                              <a:latin typeface="Times New Roman" panose="02020603050405020304" pitchFamily="18" charset="0"/>
                              <a:cs typeface="Times New Roman" panose="02020603050405020304" pitchFamily="18" charset="0"/>
                            </a:rPr>
                            <a:t>Nguồn</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cấp</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100" b="0" dirty="0">
                              <a:latin typeface="Times New Roman" panose="02020603050405020304" pitchFamily="18" charset="0"/>
                              <a:cs typeface="Times New Roman" panose="02020603050405020304" pitchFamily="18" charset="0"/>
                            </a:rPr>
                            <a:t>5V</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292346">
                    <a:tc>
                      <a:txBody>
                        <a:bodyPr/>
                        <a:lstStyle/>
                        <a:p>
                          <a:pPr algn="l"/>
                          <a:r>
                            <a:rPr lang="en-US" sz="1100" b="0" dirty="0" err="1">
                              <a:latin typeface="Times New Roman" panose="02020603050405020304" pitchFamily="18" charset="0"/>
                              <a:cs typeface="Times New Roman" panose="02020603050405020304" pitchFamily="18" charset="0"/>
                            </a:rPr>
                            <a:t>Nhiệt</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độ</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endParaRPr lang="vi-VN"/>
                        </a:p>
                      </a:txBody>
                      <a:tcPr anchor="ctr">
                        <a:blipFill>
                          <a:blip r:embed="rId5"/>
                          <a:stretch>
                            <a:fillRect l="-100935" t="-100000" r="-1402" b="-204082"/>
                          </a:stretch>
                        </a:blipFill>
                      </a:tcPr>
                    </a:tc>
                    <a:extLst>
                      <a:ext uri="{0D108BD9-81ED-4DB2-BD59-A6C34878D82A}">
                        <a16:rowId xmlns:a16="http://schemas.microsoft.com/office/drawing/2014/main" val="1483930601"/>
                      </a:ext>
                    </a:extLst>
                  </a:tr>
                  <a:tr h="292346">
                    <a:tc>
                      <a:txBody>
                        <a:bodyPr/>
                        <a:lstStyle/>
                        <a:p>
                          <a:pPr algn="l"/>
                          <a:r>
                            <a:rPr lang="en-US" sz="1100" b="0" dirty="0" err="1">
                              <a:latin typeface="Times New Roman" panose="02020603050405020304" pitchFamily="18" charset="0"/>
                              <a:cs typeface="Times New Roman" panose="02020603050405020304" pitchFamily="18" charset="0"/>
                            </a:rPr>
                            <a:t>Độ</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ẩm</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endParaRPr lang="vi-VN"/>
                        </a:p>
                      </a:txBody>
                      <a:tcPr anchor="ctr">
                        <a:blipFill>
                          <a:blip r:embed="rId5"/>
                          <a:stretch>
                            <a:fillRect l="-100935" t="-204167" r="-1402" b="-108333"/>
                          </a:stretch>
                        </a:blipFill>
                      </a:tcPr>
                    </a:tc>
                    <a:extLst>
                      <a:ext uri="{0D108BD9-81ED-4DB2-BD59-A6C34878D82A}">
                        <a16:rowId xmlns:a16="http://schemas.microsoft.com/office/drawing/2014/main" val="3328100755"/>
                      </a:ext>
                    </a:extLst>
                  </a:tr>
                  <a:tr h="292346">
                    <a:tc>
                      <a:txBody>
                        <a:bodyPr/>
                        <a:lstStyle/>
                        <a:p>
                          <a:pPr algn="l"/>
                          <a:r>
                            <a:rPr lang="vi-VN" sz="1100" b="0" dirty="0" err="1">
                              <a:latin typeface="Times New Roman" panose="02020603050405020304" pitchFamily="18" charset="0"/>
                              <a:cs typeface="Times New Roman" panose="02020603050405020304" pitchFamily="18" charset="0"/>
                            </a:rPr>
                            <a:t>Tần</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số</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truyền</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vi-VN" sz="1100" b="0" dirty="0">
                              <a:latin typeface="Times New Roman" panose="02020603050405020304" pitchFamily="18" charset="0"/>
                              <a:cs typeface="Times New Roman" panose="02020603050405020304" pitchFamily="18" charset="0"/>
                            </a:rPr>
                            <a:t>2s (= </a:t>
                          </a:r>
                          <a:r>
                            <a:rPr lang="vi-VN" sz="1100" b="0" dirty="0" err="1">
                              <a:latin typeface="Times New Roman" panose="02020603050405020304" pitchFamily="18" charset="0"/>
                              <a:cs typeface="Times New Roman" panose="02020603050405020304" pitchFamily="18" charset="0"/>
                            </a:rPr>
                            <a:t>tần</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số</a:t>
                          </a:r>
                          <a:r>
                            <a:rPr lang="vi-VN" sz="1100" b="0" dirty="0">
                              <a:latin typeface="Times New Roman" panose="02020603050405020304" pitchFamily="18" charset="0"/>
                              <a:cs typeface="Times New Roman" panose="02020603050405020304" pitchFamily="18" charset="0"/>
                            </a:rPr>
                            <a:t> đo)</a:t>
                          </a: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Fallback>
      </mc:AlternateContent>
      <p:pic>
        <p:nvPicPr>
          <p:cNvPr id="5" name="Picture 4" descr="1">
            <a:extLst>
              <a:ext uri="{FF2B5EF4-FFF2-40B4-BE49-F238E27FC236}">
                <a16:creationId xmlns:a16="http://schemas.microsoft.com/office/drawing/2014/main" id="{5BA6B9D5-0E8A-F151-8046-44A96418878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353" y="1063536"/>
            <a:ext cx="3477260" cy="2607945"/>
          </a:xfrm>
          <a:prstGeom prst="rect">
            <a:avLst/>
          </a:prstGeom>
          <a:noFill/>
          <a:ln>
            <a:noFill/>
          </a:ln>
        </p:spPr>
      </p:pic>
      <p:pic>
        <p:nvPicPr>
          <p:cNvPr id="7" name="Picture 6" descr="chieusang_1585751727">
            <a:extLst>
              <a:ext uri="{FF2B5EF4-FFF2-40B4-BE49-F238E27FC236}">
                <a16:creationId xmlns:a16="http://schemas.microsoft.com/office/drawing/2014/main" id="{743CE745-36B0-133D-029E-8D8B6C00545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9502" y="4082605"/>
            <a:ext cx="4229100" cy="1768475"/>
          </a:xfrm>
          <a:prstGeom prst="rect">
            <a:avLst/>
          </a:prstGeom>
          <a:noFill/>
          <a:ln>
            <a:noFill/>
          </a:ln>
        </p:spPr>
      </p:pic>
    </p:spTree>
    <p:extLst>
      <p:ext uri="{BB962C8B-B14F-4D97-AF65-F5344CB8AC3E}">
        <p14:creationId xmlns:p14="http://schemas.microsoft.com/office/powerpoint/2010/main" val="45998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Sơ</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đồ</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a:t>
            </a:r>
          </a:p>
        </p:txBody>
      </p:sp>
      <p:pic>
        <p:nvPicPr>
          <p:cNvPr id="5" name="Picture 4" descr="Diagram&#10;&#10;Description automatically generated">
            <a:extLst>
              <a:ext uri="{FF2B5EF4-FFF2-40B4-BE49-F238E27FC236}">
                <a16:creationId xmlns:a16="http://schemas.microsoft.com/office/drawing/2014/main" id="{F19C2845-DD78-9241-52C2-9C68EF045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627" y="962050"/>
            <a:ext cx="6868746" cy="5394787"/>
          </a:xfrm>
          <a:prstGeom prst="rect">
            <a:avLst/>
          </a:prstGeom>
        </p:spPr>
      </p:pic>
    </p:spTree>
    <p:extLst>
      <p:ext uri="{BB962C8B-B14F-4D97-AF65-F5344CB8AC3E}">
        <p14:creationId xmlns:p14="http://schemas.microsoft.com/office/powerpoint/2010/main" val="16895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Device:</a:t>
            </a:r>
          </a:p>
        </p:txBody>
      </p:sp>
      <p:pic>
        <p:nvPicPr>
          <p:cNvPr id="8" name="Picture 7" descr="Diagram&#10;&#10;Description automatically generated">
            <a:extLst>
              <a:ext uri="{FF2B5EF4-FFF2-40B4-BE49-F238E27FC236}">
                <a16:creationId xmlns:a16="http://schemas.microsoft.com/office/drawing/2014/main" id="{818D9E65-BCFE-40A9-6A16-1DBB0BBE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225" y="1146546"/>
            <a:ext cx="6305550" cy="5095875"/>
          </a:xfrm>
          <a:prstGeom prst="rect">
            <a:avLst/>
          </a:prstGeom>
        </p:spPr>
      </p:pic>
    </p:spTree>
    <p:extLst>
      <p:ext uri="{BB962C8B-B14F-4D97-AF65-F5344CB8AC3E}">
        <p14:creationId xmlns:p14="http://schemas.microsoft.com/office/powerpoint/2010/main" val="339709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Gateway</a:t>
            </a:r>
          </a:p>
        </p:txBody>
      </p:sp>
      <p:pic>
        <p:nvPicPr>
          <p:cNvPr id="3" name="Picture 2" descr="Diagram&#10;&#10;Description automatically generated">
            <a:extLst>
              <a:ext uri="{FF2B5EF4-FFF2-40B4-BE49-F238E27FC236}">
                <a16:creationId xmlns:a16="http://schemas.microsoft.com/office/drawing/2014/main" id="{191B77B7-F934-C85D-84ED-9448528889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564" y="1603746"/>
            <a:ext cx="5943600" cy="4650740"/>
          </a:xfrm>
          <a:prstGeom prst="rect">
            <a:avLst/>
          </a:prstGeom>
          <a:noFill/>
          <a:ln>
            <a:noFill/>
          </a:ln>
        </p:spPr>
      </p:pic>
      <p:pic>
        <p:nvPicPr>
          <p:cNvPr id="7" name="Picture 6" descr="Graphical user interface, text, chat or text message&#10;&#10;Description automatically generated">
            <a:extLst>
              <a:ext uri="{FF2B5EF4-FFF2-40B4-BE49-F238E27FC236}">
                <a16:creationId xmlns:a16="http://schemas.microsoft.com/office/drawing/2014/main" id="{D0FB133B-9D04-65B8-8663-624E8699A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477" y="1603746"/>
            <a:ext cx="4350959" cy="2447415"/>
          </a:xfrm>
          <a:prstGeom prst="rect">
            <a:avLst/>
          </a:prstGeom>
        </p:spPr>
      </p:pic>
      <p:pic>
        <p:nvPicPr>
          <p:cNvPr id="2050" name="Picture 2" descr="HiveMQ - Enterprise ready MQTT to move your IoT data">
            <a:extLst>
              <a:ext uri="{FF2B5EF4-FFF2-40B4-BE49-F238E27FC236}">
                <a16:creationId xmlns:a16="http://schemas.microsoft.com/office/drawing/2014/main" id="{E8A6720D-5191-85FF-E45E-00D44D4BC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546" y="4409411"/>
            <a:ext cx="2568820" cy="152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512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Cloud</a:t>
            </a:r>
          </a:p>
        </p:txBody>
      </p:sp>
      <p:pic>
        <p:nvPicPr>
          <p:cNvPr id="4" name="Picture 3" descr="Text&#10;&#10;Description automatically generated with medium confidence">
            <a:extLst>
              <a:ext uri="{FF2B5EF4-FFF2-40B4-BE49-F238E27FC236}">
                <a16:creationId xmlns:a16="http://schemas.microsoft.com/office/drawing/2014/main" id="{11932FB8-4ADE-D9B7-F935-20CD73F750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736" y="1711547"/>
            <a:ext cx="4725331" cy="2183446"/>
          </a:xfrm>
          <a:prstGeom prst="rect">
            <a:avLst/>
          </a:prstGeom>
          <a:noFill/>
          <a:ln>
            <a:noFill/>
          </a:ln>
        </p:spPr>
      </p:pic>
      <p:pic>
        <p:nvPicPr>
          <p:cNvPr id="7" name="Picture 6" descr="Graphical user interface, application&#10;&#10;Description automatically generated">
            <a:extLst>
              <a:ext uri="{FF2B5EF4-FFF2-40B4-BE49-F238E27FC236}">
                <a16:creationId xmlns:a16="http://schemas.microsoft.com/office/drawing/2014/main" id="{94E38319-14E6-0B13-0BCB-B4517B4D9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380" y="1641139"/>
            <a:ext cx="6356838" cy="3575721"/>
          </a:xfrm>
          <a:prstGeom prst="rect">
            <a:avLst/>
          </a:prstGeom>
        </p:spPr>
      </p:pic>
      <p:pic>
        <p:nvPicPr>
          <p:cNvPr id="9" name="Picture 8">
            <a:extLst>
              <a:ext uri="{FF2B5EF4-FFF2-40B4-BE49-F238E27FC236}">
                <a16:creationId xmlns:a16="http://schemas.microsoft.com/office/drawing/2014/main" id="{6A79B06C-D50E-D50B-02BA-FEE246D97534}"/>
              </a:ext>
            </a:extLst>
          </p:cNvPr>
          <p:cNvPicPr>
            <a:picLocks noChangeAspect="1"/>
          </p:cNvPicPr>
          <p:nvPr/>
        </p:nvPicPr>
        <p:blipFill>
          <a:blip r:embed="rId4"/>
          <a:stretch>
            <a:fillRect/>
          </a:stretch>
        </p:blipFill>
        <p:spPr>
          <a:xfrm>
            <a:off x="530782" y="3950806"/>
            <a:ext cx="4341237" cy="1760648"/>
          </a:xfrm>
          <a:prstGeom prst="rect">
            <a:avLst/>
          </a:prstGeom>
        </p:spPr>
      </p:pic>
      <p:sp>
        <p:nvSpPr>
          <p:cNvPr id="10" name="Content Placeholder 1">
            <a:extLst>
              <a:ext uri="{FF2B5EF4-FFF2-40B4-BE49-F238E27FC236}">
                <a16:creationId xmlns:a16="http://schemas.microsoft.com/office/drawing/2014/main" id="{6D13BCA2-987A-60AC-D9C6-CD81BBBCC613}"/>
              </a:ext>
            </a:extLst>
          </p:cNvPr>
          <p:cNvSpPr txBox="1">
            <a:spLocks/>
          </p:cNvSpPr>
          <p:nvPr/>
        </p:nvSpPr>
        <p:spPr>
          <a:xfrm>
            <a:off x="7319983" y="5349474"/>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Giao diện ThingSpeak Cloud Server</a:t>
            </a:r>
            <a:endParaRPr lang="en-US" sz="1500" i="1" dirty="0"/>
          </a:p>
        </p:txBody>
      </p:sp>
    </p:spTree>
    <p:extLst>
      <p:ext uri="{BB962C8B-B14F-4D97-AF65-F5344CB8AC3E}">
        <p14:creationId xmlns:p14="http://schemas.microsoft.com/office/powerpoint/2010/main" val="1361386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App</a:t>
            </a:r>
          </a:p>
        </p:txBody>
      </p:sp>
      <p:pic>
        <p:nvPicPr>
          <p:cNvPr id="1026" name="Picture 2" descr="Node-RED - Plugin - Dashboard">
            <a:extLst>
              <a:ext uri="{FF2B5EF4-FFF2-40B4-BE49-F238E27FC236}">
                <a16:creationId xmlns:a16="http://schemas.microsoft.com/office/drawing/2014/main" id="{D3BB73F2-F06E-C68C-79C5-9765CEA21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36" y="4925435"/>
            <a:ext cx="1929739" cy="1069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me - Remote-RED">
            <a:extLst>
              <a:ext uri="{FF2B5EF4-FFF2-40B4-BE49-F238E27FC236}">
                <a16:creationId xmlns:a16="http://schemas.microsoft.com/office/drawing/2014/main" id="{D501DA72-6ED2-75AA-80EF-FB40D7780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9324" y="4610941"/>
            <a:ext cx="1383940" cy="1383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10;&#10;Description automatically generated">
            <a:extLst>
              <a:ext uri="{FF2B5EF4-FFF2-40B4-BE49-F238E27FC236}">
                <a16:creationId xmlns:a16="http://schemas.microsoft.com/office/drawing/2014/main" id="{9DB52237-3C8F-7FBB-B329-CA98352A3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585" y="1633338"/>
            <a:ext cx="5564231" cy="3129879"/>
          </a:xfrm>
          <a:prstGeom prst="rect">
            <a:avLst/>
          </a:prstGeom>
        </p:spPr>
      </p:pic>
      <p:pic>
        <p:nvPicPr>
          <p:cNvPr id="10" name="Picture 9">
            <a:extLst>
              <a:ext uri="{FF2B5EF4-FFF2-40B4-BE49-F238E27FC236}">
                <a16:creationId xmlns:a16="http://schemas.microsoft.com/office/drawing/2014/main" id="{F0E28494-8697-07FB-AC69-F2C257AC9C77}"/>
              </a:ext>
            </a:extLst>
          </p:cNvPr>
          <p:cNvPicPr>
            <a:picLocks noChangeAspect="1"/>
          </p:cNvPicPr>
          <p:nvPr/>
        </p:nvPicPr>
        <p:blipFill>
          <a:blip r:embed="rId5"/>
          <a:stretch>
            <a:fillRect/>
          </a:stretch>
        </p:blipFill>
        <p:spPr>
          <a:xfrm>
            <a:off x="8175432" y="1095519"/>
            <a:ext cx="2153983" cy="4666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2111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1904</TotalTime>
  <Words>870</Words>
  <Application>Microsoft Office PowerPoint</Application>
  <PresentationFormat>Widescreen</PresentationFormat>
  <Paragraphs>97</Paragraphs>
  <Slides>21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 Math</vt:lpstr>
      <vt:lpstr>Lato</vt:lpstr>
      <vt:lpstr>Times New Roman</vt:lpstr>
      <vt:lpstr>Office Theme</vt:lpstr>
      <vt:lpstr>PowerPoint Presentation</vt:lpstr>
      <vt:lpstr>PowerPoint Presentation</vt:lpstr>
      <vt:lpstr>MỤC LỤC</vt:lpstr>
      <vt:lpstr>I. Ý tưởng đề tài và yêu cầu</vt:lpstr>
      <vt:lpstr>II. Sơ đồ kiến trúc hệ thống</vt:lpstr>
      <vt:lpstr>II. Sơ đồ kiến trúc hệ thống</vt:lpstr>
      <vt:lpstr>II. Sơ đồ kiến trúc hệ thống</vt:lpstr>
      <vt:lpstr>II. Sơ đồ kiến trúc hệ thống</vt:lpstr>
      <vt:lpstr>II. Sơ đồ kiến trúc hệ thống</vt:lpstr>
      <vt:lpstr>III. Lập trình phần mềm</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V. Hạn chế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Phong Nguyen Trong</cp:lastModifiedBy>
  <cp:revision>49</cp:revision>
  <dcterms:created xsi:type="dcterms:W3CDTF">2020-12-31T09:57:48Z</dcterms:created>
  <dcterms:modified xsi:type="dcterms:W3CDTF">2023-02-11T18:57:05Z</dcterms:modified>
</cp:coreProperties>
</file>